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00" r:id="rId2"/>
    <p:sldId id="262" r:id="rId3"/>
    <p:sldId id="301" r:id="rId4"/>
    <p:sldId id="287" r:id="rId5"/>
    <p:sldId id="281" r:id="rId6"/>
    <p:sldId id="293" r:id="rId7"/>
    <p:sldId id="280" r:id="rId8"/>
    <p:sldId id="288" r:id="rId9"/>
    <p:sldId id="283" r:id="rId10"/>
    <p:sldId id="295" r:id="rId11"/>
    <p:sldId id="296" r:id="rId12"/>
    <p:sldId id="298" r:id="rId13"/>
    <p:sldId id="299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7E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61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2022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13EDC32-08E4-4DC6-A3B6-B76C7F4440DF}" type="datetimeFigureOut">
              <a:rPr lang="en-US"/>
              <a:pPr>
                <a:defRPr/>
              </a:pPr>
              <a:t>2/26/2014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958CBF7-CCE9-4F55-B6BF-12B4146D2D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7796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668D8CD-E2F4-48A2-8C79-75935CECE23E}" type="datetimeFigureOut">
              <a:rPr lang="en-US"/>
              <a:pPr>
                <a:defRPr/>
              </a:pPr>
              <a:t>2/26/2014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29EB40B-1866-4CE7-9504-1BA8034BBC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21424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291FA3-29D4-4A7C-8362-5AA67A98005B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F:\DEPT\CCMWS\06_Tanya\Presentations\_Templates\Library\images\Libr_frontpageBG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F:\DEPT\CCMWS\06_Tanya\Presentations\_Templates\Library\images\Libr_logo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5600700"/>
            <a:ext cx="91440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1524000"/>
            <a:ext cx="6400800" cy="1600200"/>
          </a:xfrm>
        </p:spPr>
        <p:txBody>
          <a:bodyPr anchor="t">
            <a:normAutofit/>
          </a:bodyPr>
          <a:lstStyle>
            <a:lvl1pPr algn="l">
              <a:defRPr sz="36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3332202"/>
            <a:ext cx="6400800" cy="553998"/>
          </a:xfrm>
        </p:spPr>
        <p:txBody>
          <a:bodyPr>
            <a:spAutoFit/>
          </a:bodyPr>
          <a:lstStyle>
            <a:lvl1pPr marL="0" indent="0" algn="l">
              <a:buNone/>
              <a:defRPr sz="3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5BAE7-9AE3-4605-9B91-DE4D6EEFBD3C}" type="datetimeFigureOut">
              <a:rPr lang="en-US"/>
              <a:pPr>
                <a:defRPr/>
              </a:pPr>
              <a:t>2/26/2014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B5C21-3024-4671-A4B5-48EB89458A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DEPT\CCMWS\06_Tanya\Presentations\_Templates\Library\images\Libr_contentImg1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001000" cy="616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F:\DEPT\CCMWS\06_Tanya\Presentations\_Templates\Library\images\Libr_logo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5600700"/>
            <a:ext cx="91440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46331"/>
          </a:xfrm>
        </p:spPr>
        <p:txBody>
          <a:bodyPr>
            <a:spAutoFit/>
          </a:bodyPr>
          <a:lstStyle>
            <a:lvl1pPr>
              <a:defRPr sz="36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672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DEPT\CCMWS\06_Tanya\Presentations\_Templates\Library\images\Libr_contentImg2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0"/>
            <a:ext cx="6172200" cy="625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F:\DEPT\CCMWS\06_Tanya\Presentations\_Templates\Library\images\Libr_logo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5600700"/>
            <a:ext cx="91440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46331"/>
          </a:xfrm>
        </p:spPr>
        <p:txBody>
          <a:bodyPr>
            <a:spAutoFit/>
          </a:bodyPr>
          <a:lstStyle>
            <a:lvl1pPr>
              <a:defRPr sz="36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672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DEPT\CCMWS\06_Tanya\Presentations\_Templates\Library\images\Libr_contentImg3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943600" cy="613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F:\DEPT\CCMWS\06_Tanya\Presentations\_Templates\Library\images\Libr_logo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5600700"/>
            <a:ext cx="91440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46331"/>
          </a:xfrm>
        </p:spPr>
        <p:txBody>
          <a:bodyPr>
            <a:spAutoFit/>
          </a:bodyPr>
          <a:lstStyle>
            <a:lvl1pPr>
              <a:defRPr sz="36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672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DEPT\CCMWS\06_Tanya\Presentations\_Templates\Library\images\Libr_contentImg4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19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F:\DEPT\CCMWS\06_Tanya\Presentations\_Templates\Library\images\Libr_logo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5600700"/>
            <a:ext cx="91440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46331"/>
          </a:xfrm>
        </p:spPr>
        <p:txBody>
          <a:bodyPr>
            <a:spAutoFit/>
          </a:bodyPr>
          <a:lstStyle>
            <a:lvl1pPr>
              <a:defRPr sz="36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672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DEPT\CCMWS\06_Tanya\Presentations\_Templates\Library\images\Libr_logo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5600700"/>
            <a:ext cx="91440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46331"/>
          </a:xfrm>
        </p:spPr>
        <p:txBody>
          <a:bodyPr>
            <a:spAutoFit/>
          </a:bodyPr>
          <a:lstStyle>
            <a:lvl1pPr>
              <a:defRPr sz="36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672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BAD9C-317B-4AC5-9AC1-7A3230C8C058}" type="datetimeFigureOut">
              <a:rPr lang="en-US"/>
              <a:pPr>
                <a:defRPr/>
              </a:pPr>
              <a:t>2/26/2014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C282A6-3C7B-4A0F-9C04-F7658A4893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14B42-4E67-435F-AC02-403A31F8602A}" type="datetimeFigureOut">
              <a:rPr lang="en-US"/>
              <a:pPr>
                <a:defRPr/>
              </a:pPr>
              <a:t>2/26/2014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E11D7-CAEB-42CE-91E7-649310C036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D5DA4-6FC4-41AF-B855-509306235214}" type="datetimeFigureOut">
              <a:rPr lang="en-US"/>
              <a:pPr>
                <a:defRPr/>
              </a:pPr>
              <a:t>2/26/2014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B6214-0630-4262-B896-7C55921634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8012C-A1D1-4C44-A3A1-68716C64763F}" type="datetimeFigureOut">
              <a:rPr lang="en-US"/>
              <a:pPr>
                <a:defRPr/>
              </a:pPr>
              <a:t>2/26/2014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98FD6-ACFF-4DCA-8CE3-61D8E4FA54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8722F-AA41-4F90-BDED-83DE2A353CB2}" type="datetimeFigureOut">
              <a:rPr lang="en-US"/>
              <a:pPr>
                <a:defRPr/>
              </a:pPr>
              <a:t>2/26/2014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580B7-420A-41AF-90DE-C0B3BC2F4C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566637-41DD-4859-8CD7-67A0AFE5ED8F}" type="datetimeFigureOut">
              <a:rPr lang="en-US"/>
              <a:pPr>
                <a:defRPr/>
              </a:pPr>
              <a:t>2/26/2014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BC556-4415-44F2-8C24-2116764514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E27CB-F409-405E-85C4-687F1E7D25A0}" type="datetimeFigureOut">
              <a:rPr lang="en-US"/>
              <a:pPr>
                <a:defRPr/>
              </a:pPr>
              <a:t>2/26/2014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0362F-7167-43A9-8DCA-1BAAADCDB3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9B9C6-ACCA-4758-9169-F3CFAD7C92D0}" type="datetimeFigureOut">
              <a:rPr lang="en-US"/>
              <a:pPr>
                <a:defRPr/>
              </a:pPr>
              <a:t>2/26/2014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BDDB3-48F7-4250-ACBF-3C2A2AC06E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2234F0-1474-48FD-B8E3-899BA27ABE12}" type="datetimeFigureOut">
              <a:rPr lang="en-US"/>
              <a:pPr>
                <a:defRPr/>
              </a:pPr>
              <a:t>2/26/2014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460A5-20D9-4968-B3CD-F5B45F5D8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5059247-954F-4940-8335-EC1F28E25061}" type="datetimeFigureOut">
              <a:rPr lang="en-US"/>
              <a:pPr>
                <a:defRPr/>
              </a:pPr>
              <a:t>2/26/2014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4F8E6E-DAE8-453D-A281-9EF8450357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urveymonkey.com/s/BGX9L2N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Picture 14" descr="marke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5"/>
          <p:cNvSpPr txBox="1">
            <a:spLocks/>
          </p:cNvSpPr>
          <p:nvPr/>
        </p:nvSpPr>
        <p:spPr bwMode="auto">
          <a:xfrm>
            <a:off x="1143000" y="533400"/>
            <a:ext cx="7086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j-ea"/>
                <a:cs typeface="Arial" charset="0"/>
              </a:rPr>
              <a:t>Research Data     Management</a:t>
            </a:r>
            <a:br>
              <a:rPr kumimoji="0" lang="en-ZA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j-ea"/>
                <a:cs typeface="Arial" charset="0"/>
              </a:rPr>
            </a:br>
            <a:r>
              <a:rPr kumimoji="0" lang="en-ZA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j-ea"/>
                <a:cs typeface="Arial" charset="0"/>
              </a:rPr>
              <a:t/>
            </a:r>
            <a:br>
              <a:rPr kumimoji="0" lang="en-ZA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j-ea"/>
                <a:cs typeface="Arial" charset="0"/>
              </a:rPr>
            </a:br>
            <a:endParaRPr kumimoji="0" lang="en-US" sz="6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j-ea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52800" y="2438400"/>
            <a:ext cx="44294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2800" dirty="0" smtClean="0">
                <a:cs typeface="Arial" charset="0"/>
              </a:rPr>
              <a:t>Makaba Macanda &amp; </a:t>
            </a:r>
            <a:r>
              <a:rPr lang="en-ZA" sz="2800" dirty="0" err="1" smtClean="0">
                <a:cs typeface="Arial" charset="0"/>
              </a:rPr>
              <a:t>Ronell</a:t>
            </a:r>
            <a:r>
              <a:rPr lang="en-ZA" sz="2800" dirty="0" smtClean="0">
                <a:cs typeface="Arial" charset="0"/>
              </a:rPr>
              <a:t> Bezuidenhout</a:t>
            </a:r>
            <a:endParaRPr lang="en-US" sz="2800" dirty="0" smtClean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/>
          <a:lstStyle/>
          <a:p>
            <a:r>
              <a:rPr lang="en-ZA" dirty="0" smtClean="0">
                <a:latin typeface="Arial" charset="0"/>
                <a:cs typeface="Arial" charset="0"/>
              </a:rPr>
              <a:t>Introduction/Background</a:t>
            </a:r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9219" name="Content Placeholder 4"/>
          <p:cNvSpPr>
            <a:spLocks noGrp="1"/>
          </p:cNvSpPr>
          <p:nvPr>
            <p:ph idx="1"/>
          </p:nvPr>
        </p:nvSpPr>
        <p:spPr>
          <a:xfrm>
            <a:off x="381000" y="1752600"/>
            <a:ext cx="8305800" cy="38862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err="1" smtClean="0"/>
              <a:t>Unisa</a:t>
            </a:r>
            <a:r>
              <a:rPr lang="en-US" dirty="0" smtClean="0"/>
              <a:t> Library embarked on a Research Data Management project 2010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Mandated </a:t>
            </a:r>
            <a:r>
              <a:rPr lang="en-US" dirty="0" smtClean="0">
                <a:latin typeface="Arial" charset="0"/>
                <a:cs typeface="Arial" charset="0"/>
              </a:rPr>
              <a:t>by the Library Senate Committee.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 charset="0"/>
                <a:cs typeface="Arial" charset="0"/>
              </a:rPr>
              <a:t>Ethics policy reviewed to incorporate RDM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Approach/Model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876801"/>
          </a:xfrm>
        </p:spPr>
        <p:txBody>
          <a:bodyPr/>
          <a:lstStyle/>
          <a:p>
            <a:r>
              <a:rPr lang="en-ZA" dirty="0" smtClean="0"/>
              <a:t>Managing as a Systems project</a:t>
            </a:r>
          </a:p>
          <a:p>
            <a:pPr lvl="1"/>
            <a:r>
              <a:rPr lang="en-ZA" dirty="0" smtClean="0"/>
              <a:t>Determined need and readiness with survey of researches (2011)</a:t>
            </a:r>
          </a:p>
          <a:p>
            <a:pPr lvl="1"/>
            <a:r>
              <a:rPr lang="en-ZA" dirty="0" smtClean="0"/>
              <a:t>Self learning and networking on RDM including systems and workflows – 2011 +</a:t>
            </a:r>
          </a:p>
          <a:p>
            <a:pPr lvl="1"/>
            <a:r>
              <a:rPr lang="en-ZA" dirty="0" smtClean="0"/>
              <a:t>System requirements and specifications – 2013-4</a:t>
            </a:r>
          </a:p>
          <a:p>
            <a:pPr lvl="1"/>
            <a:r>
              <a:rPr lang="en-ZA" dirty="0" smtClean="0"/>
              <a:t>Policy drafting </a:t>
            </a:r>
          </a:p>
          <a:p>
            <a:pPr lvl="1"/>
            <a:r>
              <a:rPr lang="en-ZA" dirty="0" smtClean="0"/>
              <a:t>Exploring roles of user-end (internal advocacy)</a:t>
            </a:r>
          </a:p>
          <a:p>
            <a:pPr lvl="1"/>
            <a:endParaRPr lang="en-ZA" dirty="0" smtClean="0"/>
          </a:p>
          <a:p>
            <a:pPr lvl="1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xmlns="" val="99031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/>
          <a:lstStyle/>
          <a:p>
            <a:r>
              <a:rPr lang="en-ZA" dirty="0" smtClean="0"/>
              <a:t> Scope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Library project scope covers the digitization and preservation of raw research data of all </a:t>
            </a:r>
            <a:r>
              <a:rPr lang="en-US" dirty="0" err="1" smtClean="0"/>
              <a:t>Unisa</a:t>
            </a:r>
            <a:r>
              <a:rPr lang="en-US" dirty="0" smtClean="0"/>
              <a:t> researchers (staff, adjuncts, visitors and students) engaged in research in all disciplines, irrespective of format and location</a:t>
            </a:r>
          </a:p>
          <a:p>
            <a:endParaRPr lang="en-ZA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253054"/>
          </a:xfrm>
        </p:spPr>
        <p:txBody>
          <a:bodyPr/>
          <a:lstStyle/>
          <a:p>
            <a:r>
              <a:rPr lang="en-US" sz="2800" dirty="0" smtClean="0"/>
              <a:t>The library conducted and completed a survey report on Research Data Management practices at </a:t>
            </a:r>
            <a:r>
              <a:rPr lang="en-US" sz="2800" dirty="0" err="1" smtClean="0"/>
              <a:t>Unisa</a:t>
            </a:r>
            <a:r>
              <a:rPr lang="en-US" sz="2800" dirty="0" smtClean="0"/>
              <a:t> </a:t>
            </a:r>
            <a:r>
              <a:rPr lang="en-US" sz="2800" u="sng" dirty="0" smtClean="0">
                <a:latin typeface="Arial" charset="0"/>
                <a:cs typeface="Arial" charset="0"/>
                <a:hlinkClick r:id="rId2"/>
              </a:rPr>
              <a:t>https://www.surveymonkey.com/s/BGX9L2N</a:t>
            </a:r>
            <a:endParaRPr lang="en-US" sz="2800" dirty="0" smtClean="0">
              <a:latin typeface="Arial" charset="0"/>
              <a:cs typeface="Arial" charset="0"/>
            </a:endParaRPr>
          </a:p>
          <a:p>
            <a:r>
              <a:rPr lang="en-US" sz="2800" dirty="0" smtClean="0"/>
              <a:t>- 70% of the respondents were willing to submit data and 30 % not and below are some of their reasons why not:-</a:t>
            </a:r>
            <a:endParaRPr lang="en-ZA" sz="2800" dirty="0" smtClean="0"/>
          </a:p>
          <a:p>
            <a:pPr>
              <a:buNone/>
            </a:pPr>
            <a:r>
              <a:rPr lang="en-US" sz="2800" dirty="0" smtClean="0"/>
              <a:t>         - Confidentiality was considered when planning the research</a:t>
            </a:r>
            <a:endParaRPr lang="en-ZA" sz="2800" dirty="0" smtClean="0"/>
          </a:p>
          <a:p>
            <a:pPr>
              <a:buNone/>
            </a:pPr>
            <a:r>
              <a:rPr lang="en-US" sz="2800" dirty="0" smtClean="0"/>
              <a:t>         - Sensitivity and ethical concerns</a:t>
            </a:r>
            <a:endParaRPr lang="en-ZA" sz="2800" dirty="0" smtClean="0"/>
          </a:p>
          <a:p>
            <a:pPr>
              <a:buNone/>
            </a:pPr>
            <a:r>
              <a:rPr lang="en-US" sz="2800" dirty="0" smtClean="0"/>
              <a:t>         </a:t>
            </a:r>
            <a:endParaRPr lang="en-ZA" dirty="0" smtClean="0"/>
          </a:p>
          <a:p>
            <a:pPr>
              <a:buNone/>
            </a:pPr>
            <a:r>
              <a:rPr lang="en-US" dirty="0" smtClean="0"/>
              <a:t> </a:t>
            </a:r>
            <a:endParaRPr lang="en-ZA" dirty="0" smtClean="0"/>
          </a:p>
          <a:p>
            <a:pPr>
              <a:buNone/>
            </a:pPr>
            <a:endParaRPr lang="en-ZA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46331"/>
          </a:xfrm>
        </p:spPr>
        <p:txBody>
          <a:bodyPr/>
          <a:lstStyle/>
          <a:p>
            <a:r>
              <a:rPr lang="en-ZA" dirty="0" smtClean="0"/>
              <a:t>2011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r>
              <a:rPr lang="en-ZA" dirty="0" smtClean="0"/>
              <a:t>2012</a:t>
            </a:r>
            <a:endParaRPr lang="en-ZA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The focus of the project was to identify researchers per college who would participate by giving their raw research data for the Library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In an effort to facilitate the required ICT infrastructure for </a:t>
            </a:r>
            <a:r>
              <a:rPr lang="en-US" sz="2800" smtClean="0"/>
              <a:t>Research Data </a:t>
            </a:r>
            <a:r>
              <a:rPr lang="en-US" sz="2800" dirty="0" smtClean="0"/>
              <a:t>Management, a discussion was held with </a:t>
            </a:r>
            <a:r>
              <a:rPr lang="en-US" sz="2800" dirty="0" err="1" smtClean="0"/>
              <a:t>Unisa</a:t>
            </a:r>
            <a:r>
              <a:rPr lang="en-US" sz="2800" dirty="0" smtClean="0"/>
              <a:t> ICT. We have submitted the High Level Business Requirements to ICT </a:t>
            </a:r>
          </a:p>
          <a:p>
            <a:pPr>
              <a:buNone/>
            </a:pPr>
            <a:r>
              <a:rPr lang="en-US" sz="2800" dirty="0" smtClean="0"/>
              <a:t>                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4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953000"/>
          </a:xfrm>
        </p:spPr>
        <p:txBody>
          <a:bodyPr/>
          <a:lstStyle/>
          <a:p>
            <a:pPr marL="514350" indent="-514350">
              <a:buNone/>
            </a:pPr>
            <a:r>
              <a:rPr lang="en-ZA" u="sng" dirty="0" smtClean="0"/>
              <a:t>Business requirements</a:t>
            </a:r>
            <a:r>
              <a:rPr lang="en-ZA" dirty="0" smtClean="0"/>
              <a:t>:</a:t>
            </a:r>
          </a:p>
          <a:p>
            <a:pPr marL="514350" indent="-514350">
              <a:buAutoNum type="arabicPeriod"/>
            </a:pPr>
            <a:r>
              <a:rPr lang="en-ZA" dirty="0" smtClean="0"/>
              <a:t>Workspace</a:t>
            </a:r>
          </a:p>
          <a:p>
            <a:pPr marL="514350" indent="-514350">
              <a:buAutoNum type="arabicPeriod"/>
            </a:pPr>
            <a:r>
              <a:rPr lang="en-ZA" dirty="0" smtClean="0"/>
              <a:t>Preservation of data = Short-term</a:t>
            </a:r>
          </a:p>
          <a:p>
            <a:pPr marL="514350" indent="-514350">
              <a:buNone/>
            </a:pPr>
            <a:r>
              <a:rPr lang="en-ZA" dirty="0" smtClean="0"/>
              <a:t>                                      = Long-term</a:t>
            </a:r>
          </a:p>
          <a:p>
            <a:pPr marL="514350" indent="-514350">
              <a:buNone/>
            </a:pPr>
            <a:r>
              <a:rPr lang="en-ZA" dirty="0" smtClean="0"/>
              <a:t>3. Retrieval/Discovery/Dissemination</a:t>
            </a:r>
          </a:p>
          <a:p>
            <a:pPr marL="514350" indent="-514350">
              <a:buNone/>
            </a:pPr>
            <a:r>
              <a:rPr lang="en-ZA" dirty="0" smtClean="0"/>
              <a:t>4. Security and access control</a:t>
            </a:r>
          </a:p>
          <a:p>
            <a:pPr marL="514350" indent="-514350">
              <a:buNone/>
            </a:pPr>
            <a:r>
              <a:rPr lang="en-ZA" dirty="0" smtClean="0"/>
              <a:t>5. Management information</a:t>
            </a:r>
          </a:p>
          <a:p>
            <a:pPr marL="514350" indent="-514350">
              <a:buNone/>
            </a:pPr>
            <a:r>
              <a:rPr lang="en-ZA" dirty="0" smtClean="0"/>
              <a:t>6. General </a:t>
            </a:r>
          </a:p>
          <a:p>
            <a:pPr marL="514350" indent="-514350">
              <a:buNone/>
            </a:pPr>
            <a:endParaRPr lang="en-US" dirty="0" smtClean="0"/>
          </a:p>
          <a:p>
            <a:pPr>
              <a:buNone/>
            </a:pPr>
            <a:endParaRPr 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2013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648201"/>
          </a:xfrm>
        </p:spPr>
        <p:txBody>
          <a:bodyPr/>
          <a:lstStyle/>
          <a:p>
            <a:r>
              <a:rPr lang="en-GB" dirty="0" smtClean="0"/>
              <a:t>The focus was to continue to be on ICT infrastructure for Research Data Management and to test the software and system</a:t>
            </a:r>
            <a:endParaRPr lang="en-ZA" dirty="0" smtClean="0"/>
          </a:p>
          <a:p>
            <a:r>
              <a:rPr lang="en-GB" dirty="0" smtClean="0"/>
              <a:t>The ICT Business Analyst suggested that </a:t>
            </a:r>
            <a:r>
              <a:rPr lang="en-GB" dirty="0" err="1" smtClean="0"/>
              <a:t>OpenText</a:t>
            </a:r>
            <a:r>
              <a:rPr lang="en-GB" dirty="0" smtClean="0"/>
              <a:t> Collection Server might be a solution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46113"/>
          </a:xfrm>
        </p:spPr>
        <p:txBody>
          <a:bodyPr/>
          <a:lstStyle/>
          <a:p>
            <a:r>
              <a:rPr lang="en-ZA" dirty="0" smtClean="0">
                <a:latin typeface="Arial" charset="0"/>
                <a:cs typeface="Arial" charset="0"/>
              </a:rPr>
              <a:t>Activities so far…</a:t>
            </a:r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10243" name="Content Placeholder 4"/>
          <p:cNvSpPr>
            <a:spLocks noGrp="1"/>
          </p:cNvSpPr>
          <p:nvPr>
            <p:ph idx="1"/>
          </p:nvPr>
        </p:nvSpPr>
        <p:spPr>
          <a:xfrm>
            <a:off x="685800" y="1066800"/>
            <a:ext cx="8001000" cy="5334000"/>
          </a:xfrm>
        </p:spPr>
        <p:txBody>
          <a:bodyPr/>
          <a:lstStyle/>
          <a:p>
            <a:r>
              <a:rPr lang="en-ZA" dirty="0" smtClean="0">
                <a:latin typeface="Arial" charset="0"/>
                <a:cs typeface="Arial" charset="0"/>
              </a:rPr>
              <a:t>Capacity building and training</a:t>
            </a:r>
          </a:p>
          <a:p>
            <a:pPr lvl="1"/>
            <a:r>
              <a:rPr lang="en-ZA" dirty="0" smtClean="0">
                <a:latin typeface="Arial" charset="0"/>
                <a:cs typeface="Arial" charset="0"/>
              </a:rPr>
              <a:t>NEDICC workshop (CSIR)</a:t>
            </a:r>
          </a:p>
          <a:p>
            <a:pPr lvl="1"/>
            <a:r>
              <a:rPr lang="en-ZA" dirty="0" smtClean="0">
                <a:latin typeface="Arial" charset="0"/>
                <a:cs typeface="Arial" charset="0"/>
              </a:rPr>
              <a:t>4</a:t>
            </a:r>
            <a:r>
              <a:rPr lang="en-ZA" baseline="30000" dirty="0" smtClean="0">
                <a:latin typeface="Arial" charset="0"/>
                <a:cs typeface="Arial" charset="0"/>
              </a:rPr>
              <a:t>th</a:t>
            </a:r>
            <a:r>
              <a:rPr lang="en-ZA" dirty="0" smtClean="0">
                <a:latin typeface="Arial" charset="0"/>
                <a:cs typeface="Arial" charset="0"/>
              </a:rPr>
              <a:t> and 5</a:t>
            </a:r>
            <a:r>
              <a:rPr lang="en-ZA" baseline="30000" dirty="0" smtClean="0">
                <a:latin typeface="Arial" charset="0"/>
                <a:cs typeface="Arial" charset="0"/>
              </a:rPr>
              <a:t>th</a:t>
            </a:r>
            <a:r>
              <a:rPr lang="en-ZA" dirty="0" smtClean="0">
                <a:latin typeface="Arial" charset="0"/>
                <a:cs typeface="Arial" charset="0"/>
              </a:rPr>
              <a:t> African digital scholarship conference (CSIR and UKZN)</a:t>
            </a:r>
          </a:p>
          <a:p>
            <a:pPr lvl="1"/>
            <a:r>
              <a:rPr lang="en-ZA" dirty="0" smtClean="0">
                <a:latin typeface="Arial" charset="0"/>
                <a:cs typeface="Arial" charset="0"/>
              </a:rPr>
              <a:t>HELIG Webinar</a:t>
            </a:r>
          </a:p>
          <a:p>
            <a:pPr lvl="1"/>
            <a:r>
              <a:rPr lang="en-ZA" dirty="0" smtClean="0">
                <a:latin typeface="Arial" charset="0"/>
                <a:cs typeface="Arial" charset="0"/>
              </a:rPr>
              <a:t>LIASA HELIG presentation</a:t>
            </a:r>
          </a:p>
          <a:p>
            <a:pPr lvl="1"/>
            <a:r>
              <a:rPr lang="en-ZA" dirty="0" smtClean="0">
                <a:latin typeface="Arial" charset="0"/>
                <a:cs typeface="Arial" charset="0"/>
              </a:rPr>
              <a:t>Tshwane Public Libraries presentation</a:t>
            </a:r>
          </a:p>
          <a:p>
            <a:pPr lvl="1"/>
            <a:r>
              <a:rPr lang="en-ZA" dirty="0" smtClean="0">
                <a:latin typeface="Arial" charset="0"/>
                <a:cs typeface="Arial" charset="0"/>
              </a:rPr>
              <a:t>HSRC visit</a:t>
            </a:r>
          </a:p>
          <a:p>
            <a:pPr lvl="1"/>
            <a:r>
              <a:rPr lang="en-ZA" dirty="0" smtClean="0">
                <a:latin typeface="Arial" charset="0"/>
                <a:cs typeface="Arial" charset="0"/>
              </a:rPr>
              <a:t>African Library Summit</a:t>
            </a:r>
          </a:p>
          <a:p>
            <a:pPr lvl="1"/>
            <a:endParaRPr lang="en-ZA" dirty="0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endParaRPr lang="en-ZA" dirty="0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endParaRPr lang="en-ZA" dirty="0" smtClean="0">
              <a:latin typeface="Arial" charset="0"/>
              <a:cs typeface="Arial" charset="0"/>
            </a:endParaRPr>
          </a:p>
          <a:p>
            <a:pPr lvl="1"/>
            <a:endParaRPr lang="en-ZA" dirty="0" smtClean="0">
              <a:latin typeface="Arial" charset="0"/>
              <a:cs typeface="Arial" charset="0"/>
            </a:endParaRPr>
          </a:p>
          <a:p>
            <a:pPr lvl="1"/>
            <a:endParaRPr 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r>
              <a:rPr lang="en-ZA" dirty="0" smtClean="0">
                <a:latin typeface="Arial" charset="0"/>
                <a:cs typeface="Arial" charset="0"/>
              </a:rPr>
              <a:t>Activities continued…	</a:t>
            </a:r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11267" name="Content Placeholder 4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9530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ZA" dirty="0" smtClean="0">
                <a:latin typeface="Arial" charset="0"/>
                <a:cs typeface="Arial" charset="0"/>
              </a:rPr>
              <a:t>		</a:t>
            </a:r>
          </a:p>
          <a:p>
            <a:pPr>
              <a:buFont typeface="Arial" charset="0"/>
              <a:buNone/>
            </a:pPr>
            <a:endParaRPr lang="en-ZA" b="1" dirty="0" smtClean="0">
              <a:latin typeface="Arial" charset="0"/>
              <a:cs typeface="Arial" charset="0"/>
            </a:endParaRPr>
          </a:p>
          <a:p>
            <a:r>
              <a:rPr lang="en-ZA" dirty="0" smtClean="0">
                <a:latin typeface="Arial" charset="0"/>
                <a:cs typeface="Arial" charset="0"/>
              </a:rPr>
              <a:t>Report to management:</a:t>
            </a:r>
          </a:p>
          <a:p>
            <a:pPr>
              <a:buNone/>
            </a:pPr>
            <a:r>
              <a:rPr lang="en-ZA" dirty="0" smtClean="0">
                <a:latin typeface="Arial" charset="0"/>
                <a:cs typeface="Arial" charset="0"/>
              </a:rPr>
              <a:t>     Senate reports  = March</a:t>
            </a:r>
          </a:p>
          <a:p>
            <a:pPr>
              <a:buNone/>
            </a:pPr>
            <a:r>
              <a:rPr lang="en-ZA" dirty="0" smtClean="0">
                <a:latin typeface="Arial" charset="0"/>
                <a:cs typeface="Arial" charset="0"/>
              </a:rPr>
              <a:t>                               = September</a:t>
            </a:r>
          </a:p>
          <a:p>
            <a:r>
              <a:rPr lang="en-ZA" dirty="0" err="1" smtClean="0">
                <a:latin typeface="Arial" charset="0"/>
                <a:cs typeface="Arial" charset="0"/>
              </a:rPr>
              <a:t>MoU</a:t>
            </a:r>
            <a:r>
              <a:rPr lang="en-ZA" dirty="0" smtClean="0">
                <a:latin typeface="Arial" charset="0"/>
                <a:cs typeface="Arial" charset="0"/>
              </a:rPr>
              <a:t> with Alberta University signed</a:t>
            </a:r>
          </a:p>
          <a:p>
            <a:pPr>
              <a:buNone/>
            </a:pPr>
            <a:endParaRPr lang="en-Z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ZA" dirty="0" smtClean="0">
                <a:latin typeface="Arial" charset="0"/>
                <a:cs typeface="Arial" charset="0"/>
              </a:rPr>
              <a:t>	</a:t>
            </a:r>
          </a:p>
          <a:p>
            <a:pPr>
              <a:buFont typeface="Arial" charset="0"/>
              <a:buNone/>
            </a:pPr>
            <a:r>
              <a:rPr lang="en-ZA" dirty="0" smtClean="0">
                <a:latin typeface="Arial" charset="0"/>
                <a:cs typeface="Arial" charset="0"/>
              </a:rPr>
              <a:t>		</a:t>
            </a:r>
          </a:p>
          <a:p>
            <a:endParaRPr 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46113"/>
          </a:xfrm>
        </p:spPr>
        <p:txBody>
          <a:bodyPr/>
          <a:lstStyle/>
          <a:p>
            <a:r>
              <a:rPr lang="en-ZA" dirty="0" smtClean="0">
                <a:latin typeface="Arial" charset="0"/>
                <a:cs typeface="Arial" charset="0"/>
              </a:rPr>
              <a:t>2014 and beyond…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229600" cy="5638800"/>
          </a:xfrm>
        </p:spPr>
        <p:txBody>
          <a:bodyPr/>
          <a:lstStyle/>
          <a:p>
            <a:r>
              <a:rPr lang="en-ZA" dirty="0" smtClean="0">
                <a:latin typeface="Arial" charset="0"/>
                <a:cs typeface="Arial" charset="0"/>
              </a:rPr>
              <a:t>Research Symposium 2014</a:t>
            </a:r>
          </a:p>
          <a:p>
            <a:r>
              <a:rPr lang="en-ZA" dirty="0" smtClean="0">
                <a:latin typeface="Arial" charset="0"/>
                <a:cs typeface="Arial" charset="0"/>
              </a:rPr>
              <a:t>Develop  policy and guidelines</a:t>
            </a:r>
          </a:p>
          <a:p>
            <a:r>
              <a:rPr lang="en-ZA" dirty="0" smtClean="0">
                <a:latin typeface="Arial" charset="0"/>
                <a:cs typeface="Arial" charset="0"/>
              </a:rPr>
              <a:t>Do some more testing on other systems</a:t>
            </a:r>
          </a:p>
          <a:p>
            <a:r>
              <a:rPr lang="en-ZA" dirty="0" smtClean="0">
                <a:latin typeface="Arial" charset="0"/>
                <a:cs typeface="Arial" charset="0"/>
              </a:rPr>
              <a:t>More capacity building</a:t>
            </a:r>
          </a:p>
          <a:p>
            <a:r>
              <a:rPr lang="en-ZA" dirty="0" smtClean="0">
                <a:latin typeface="Arial" charset="0"/>
                <a:cs typeface="Arial" charset="0"/>
              </a:rPr>
              <a:t>Advocacy</a:t>
            </a:r>
          </a:p>
          <a:p>
            <a:r>
              <a:rPr lang="en-ZA" dirty="0" smtClean="0">
                <a:latin typeface="Arial" charset="0"/>
                <a:cs typeface="Arial" charset="0"/>
              </a:rPr>
              <a:t>Training</a:t>
            </a:r>
          </a:p>
          <a:p>
            <a:endParaRPr lang="en-ZA" dirty="0" smtClean="0">
              <a:latin typeface="Arial" charset="0"/>
              <a:cs typeface="Arial" charset="0"/>
            </a:endParaRPr>
          </a:p>
          <a:p>
            <a:endParaRPr lang="en-ZA" dirty="0" smtClean="0">
              <a:latin typeface="Arial" charset="0"/>
              <a:cs typeface="Arial" charset="0"/>
            </a:endParaRPr>
          </a:p>
          <a:p>
            <a:endParaRPr lang="en-ZA" dirty="0" smtClean="0">
              <a:latin typeface="Arial" charset="0"/>
              <a:cs typeface="Arial" charset="0"/>
            </a:endParaRPr>
          </a:p>
          <a:p>
            <a:endParaRPr lang="en-ZA" dirty="0" smtClean="0">
              <a:latin typeface="Arial" charset="0"/>
              <a:cs typeface="Arial" charset="0"/>
            </a:endParaRPr>
          </a:p>
          <a:p>
            <a:endParaRPr lang="en-ZA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46113"/>
          </a:xfrm>
        </p:spPr>
        <p:txBody>
          <a:bodyPr/>
          <a:lstStyle/>
          <a:p>
            <a:r>
              <a:rPr lang="en-ZA" smtClean="0">
                <a:latin typeface="Arial" charset="0"/>
                <a:cs typeface="Arial" charset="0"/>
              </a:rPr>
              <a:t>Conclusion</a:t>
            </a:r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15363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724400"/>
          </a:xfrm>
        </p:spPr>
        <p:txBody>
          <a:bodyPr/>
          <a:lstStyle/>
          <a:p>
            <a:r>
              <a:rPr lang="en-ZA" dirty="0" smtClean="0">
                <a:latin typeface="Arial" charset="0"/>
                <a:cs typeface="Arial" charset="0"/>
              </a:rPr>
              <a:t>Project not an easy road</a:t>
            </a:r>
          </a:p>
          <a:p>
            <a:pPr>
              <a:buFont typeface="Arial" charset="0"/>
              <a:buNone/>
            </a:pPr>
            <a:r>
              <a:rPr lang="en-ZA" dirty="0" smtClean="0">
                <a:latin typeface="Arial" charset="0"/>
                <a:cs typeface="Arial" charset="0"/>
              </a:rPr>
              <a:t> 	- Learning on the move</a:t>
            </a:r>
          </a:p>
          <a:p>
            <a:pPr>
              <a:buFont typeface="Arial" charset="0"/>
              <a:buNone/>
            </a:pPr>
            <a:r>
              <a:rPr lang="en-ZA" dirty="0" smtClean="0">
                <a:latin typeface="Arial" charset="0"/>
                <a:cs typeface="Arial" charset="0"/>
              </a:rPr>
              <a:t>	- No training available locally </a:t>
            </a:r>
          </a:p>
          <a:p>
            <a:pPr lvl="2">
              <a:buFont typeface="Wingdings" pitchFamily="2" charset="2"/>
              <a:buChar char="v"/>
            </a:pPr>
            <a:r>
              <a:rPr lang="en-ZA" dirty="0" smtClean="0">
                <a:latin typeface="Arial" charset="0"/>
                <a:cs typeface="Arial" charset="0"/>
              </a:rPr>
              <a:t> Financial implication</a:t>
            </a:r>
          </a:p>
          <a:p>
            <a:pPr lvl="2">
              <a:buFont typeface="Wingdings" pitchFamily="2" charset="2"/>
              <a:buChar char="v"/>
            </a:pPr>
            <a:r>
              <a:rPr lang="en-ZA" dirty="0" smtClean="0">
                <a:latin typeface="Arial" charset="0"/>
                <a:cs typeface="Arial" charset="0"/>
              </a:rPr>
              <a:t>Time</a:t>
            </a:r>
          </a:p>
          <a:p>
            <a:pPr>
              <a:buFont typeface="Arial" charset="0"/>
              <a:buNone/>
            </a:pPr>
            <a:r>
              <a:rPr lang="en-ZA" dirty="0" smtClean="0">
                <a:latin typeface="Arial" charset="0"/>
                <a:cs typeface="Arial" charset="0"/>
              </a:rPr>
              <a:t>	- Interdependencies</a:t>
            </a:r>
          </a:p>
          <a:p>
            <a:pPr>
              <a:buFont typeface="Arial" charset="0"/>
              <a:buNone/>
            </a:pPr>
            <a:r>
              <a:rPr lang="en-ZA" dirty="0" smtClean="0">
                <a:latin typeface="Arial" charset="0"/>
                <a:cs typeface="Arial" charset="0"/>
              </a:rPr>
              <a:t>	- Technologically intensive</a:t>
            </a:r>
          </a:p>
          <a:p>
            <a:pPr>
              <a:buFont typeface="Arial" charset="0"/>
              <a:buNone/>
            </a:pPr>
            <a:r>
              <a:rPr lang="en-ZA" dirty="0" smtClean="0">
                <a:latin typeface="Arial" charset="0"/>
                <a:cs typeface="Arial" charset="0"/>
              </a:rPr>
              <a:t>	- Dedicated human capital to the project</a:t>
            </a:r>
            <a:endParaRPr 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372</Words>
  <Application>Microsoft Office PowerPoint</Application>
  <PresentationFormat>On-screen Show (4:3)</PresentationFormat>
  <Paragraphs>85</Paragraphs>
  <Slides>13</Slides>
  <Notes>1</Notes>
  <HiddenSlides>4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Introduction/Background</vt:lpstr>
      <vt:lpstr>Approach/Model</vt:lpstr>
      <vt:lpstr> Scope</vt:lpstr>
      <vt:lpstr>2011</vt:lpstr>
      <vt:lpstr>2012</vt:lpstr>
      <vt:lpstr>Slide 7</vt:lpstr>
      <vt:lpstr>2013</vt:lpstr>
      <vt:lpstr>Slide 9</vt:lpstr>
      <vt:lpstr>Activities so far…</vt:lpstr>
      <vt:lpstr>Activities continued… </vt:lpstr>
      <vt:lpstr>2014 and beyond…</vt:lpstr>
      <vt:lpstr>Conclusion</vt:lpstr>
    </vt:vector>
  </TitlesOfParts>
  <Company>UNISA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Ventet1</dc:creator>
  <cp:lastModifiedBy>pbezuide</cp:lastModifiedBy>
  <cp:revision>75</cp:revision>
  <dcterms:created xsi:type="dcterms:W3CDTF">2008-07-07T09:51:21Z</dcterms:created>
  <dcterms:modified xsi:type="dcterms:W3CDTF">2014-02-26T07:20:22Z</dcterms:modified>
</cp:coreProperties>
</file>