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4"/>
  </p:notesMasterIdLst>
  <p:handoutMasterIdLst>
    <p:handoutMasterId r:id="rId15"/>
  </p:handoutMasterIdLst>
  <p:sldIdLst>
    <p:sldId id="261" r:id="rId3"/>
    <p:sldId id="257" r:id="rId4"/>
    <p:sldId id="271" r:id="rId5"/>
    <p:sldId id="262" r:id="rId6"/>
    <p:sldId id="272" r:id="rId7"/>
    <p:sldId id="277" r:id="rId8"/>
    <p:sldId id="273" r:id="rId9"/>
    <p:sldId id="274" r:id="rId10"/>
    <p:sldId id="275" r:id="rId11"/>
    <p:sldId id="276" r:id="rId12"/>
    <p:sldId id="26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58422" autoAdjust="0"/>
  </p:normalViewPr>
  <p:slideViewPr>
    <p:cSldViewPr snapToGrid="0">
      <p:cViewPr varScale="1">
        <p:scale>
          <a:sx n="58" d="100"/>
          <a:sy n="58" d="100"/>
        </p:scale>
        <p:origin x="-876" y="-90"/>
      </p:cViewPr>
      <p:guideLst>
        <p:guide orient="horz" pos="2160"/>
        <p:guide pos="3840"/>
      </p:guideLst>
    </p:cSldViewPr>
  </p:slideViewPr>
  <p:notesTextViewPr>
    <p:cViewPr>
      <p:scale>
        <a:sx n="1" d="1"/>
        <a:sy n="1" d="1"/>
      </p:scale>
      <p:origin x="0" y="0"/>
    </p:cViewPr>
  </p:notesTextViewPr>
  <p:notesViewPr>
    <p:cSldViewPr snapToGrid="0">
      <p:cViewPr varScale="1">
        <p:scale>
          <a:sx n="82" d="100"/>
          <a:sy n="82" d="100"/>
        </p:scale>
        <p:origin x="385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41DB8-B66F-4DC8-A96E-33677E0F90FF}" type="datetimeFigureOut">
              <a:rPr lang="en-US" smtClean="0"/>
              <a:t>2/19/2016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604A0D4-B89B-4ADD-AF9E-38636B40EE4E}" type="slidenum">
              <a:rPr lang="en-US" smtClean="0"/>
              <a:t>‹#›</a:t>
            </a:fld>
            <a:endParaRPr lang="en-US"/>
          </a:p>
        </p:txBody>
      </p:sp>
    </p:spTree>
    <p:extLst>
      <p:ext uri="{BB962C8B-B14F-4D97-AF65-F5344CB8AC3E}">
        <p14:creationId xmlns:p14="http://schemas.microsoft.com/office/powerpoint/2010/main" val="4247389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B49C4A-65AC-492D-9701-81B46C3AD0E4}" type="datetimeFigureOut">
              <a:rPr lang="en-US" smtClean="0"/>
              <a:t>2/19/2016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869989-EB00-4EE7-BCB5-25BDC5BB29F8}" type="slidenum">
              <a:rPr lang="en-US" smtClean="0"/>
              <a:t>‹#›</a:t>
            </a:fld>
            <a:endParaRPr lang="en-US"/>
          </a:p>
        </p:txBody>
      </p:sp>
    </p:spTree>
    <p:extLst>
      <p:ext uri="{BB962C8B-B14F-4D97-AF65-F5344CB8AC3E}">
        <p14:creationId xmlns:p14="http://schemas.microsoft.com/office/powerpoint/2010/main" val="2193636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82869989-EB00-4EE7-BCB5-25BDC5BB29F8}" type="slidenum">
              <a:rPr lang="en-US" smtClean="0"/>
              <a:t>1</a:t>
            </a:fld>
            <a:endParaRPr lang="en-US"/>
          </a:p>
        </p:txBody>
      </p:sp>
    </p:spTree>
    <p:extLst>
      <p:ext uri="{BB962C8B-B14F-4D97-AF65-F5344CB8AC3E}">
        <p14:creationId xmlns:p14="http://schemas.microsoft.com/office/powerpoint/2010/main" val="1324230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869989-EB00-4EE7-BCB5-25BDC5BB29F8}" type="slidenum">
              <a:rPr lang="en-US" smtClean="0"/>
              <a:t>2</a:t>
            </a:fld>
            <a:endParaRPr lang="en-US"/>
          </a:p>
        </p:txBody>
      </p:sp>
    </p:spTree>
    <p:extLst>
      <p:ext uri="{BB962C8B-B14F-4D97-AF65-F5344CB8AC3E}">
        <p14:creationId xmlns:p14="http://schemas.microsoft.com/office/powerpoint/2010/main" val="1980303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sz="1200" kern="1200" dirty="0" smtClean="0">
              <a:solidFill>
                <a:schemeClr val="tx1"/>
              </a:solidFill>
              <a:effectLst/>
              <a:latin typeface="+mn-lt"/>
              <a:ea typeface="+mn-ea"/>
              <a:cs typeface="+mn-cs"/>
            </a:endParaRPr>
          </a:p>
          <a:p>
            <a:endParaRPr lang="en-ZA"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2869989-EB00-4EE7-BCB5-25BDC5BB29F8}" type="slidenum">
              <a:rPr lang="en-US" smtClean="0"/>
              <a:t>3</a:t>
            </a:fld>
            <a:endParaRPr lang="en-US"/>
          </a:p>
        </p:txBody>
      </p:sp>
    </p:spTree>
    <p:extLst>
      <p:ext uri="{BB962C8B-B14F-4D97-AF65-F5344CB8AC3E}">
        <p14:creationId xmlns:p14="http://schemas.microsoft.com/office/powerpoint/2010/main" val="1816415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82869989-EB00-4EE7-BCB5-25BDC5BB29F8}" type="slidenum">
              <a:rPr lang="en-US" smtClean="0"/>
              <a:t>4</a:t>
            </a:fld>
            <a:endParaRPr lang="en-US"/>
          </a:p>
        </p:txBody>
      </p:sp>
    </p:spTree>
    <p:extLst>
      <p:ext uri="{BB962C8B-B14F-4D97-AF65-F5344CB8AC3E}">
        <p14:creationId xmlns:p14="http://schemas.microsoft.com/office/powerpoint/2010/main" val="3652411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2869989-EB00-4EE7-BCB5-25BDC5BB29F8}" type="slidenum">
              <a:rPr lang="en-US" smtClean="0"/>
              <a:t>5</a:t>
            </a:fld>
            <a:endParaRPr lang="en-US"/>
          </a:p>
        </p:txBody>
      </p:sp>
    </p:spTree>
    <p:extLst>
      <p:ext uri="{BB962C8B-B14F-4D97-AF65-F5344CB8AC3E}">
        <p14:creationId xmlns:p14="http://schemas.microsoft.com/office/powerpoint/2010/main" val="3844724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2869989-EB00-4EE7-BCB5-25BDC5BB29F8}" type="slidenum">
              <a:rPr lang="en-US" smtClean="0"/>
              <a:t>6</a:t>
            </a:fld>
            <a:endParaRPr lang="en-US"/>
          </a:p>
        </p:txBody>
      </p:sp>
    </p:spTree>
    <p:extLst>
      <p:ext uri="{BB962C8B-B14F-4D97-AF65-F5344CB8AC3E}">
        <p14:creationId xmlns:p14="http://schemas.microsoft.com/office/powerpoint/2010/main" val="3844724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869989-EB00-4EE7-BCB5-25BDC5BB29F8}" type="slidenum">
              <a:rPr lang="en-US" smtClean="0"/>
              <a:t>7</a:t>
            </a:fld>
            <a:endParaRPr lang="en-US"/>
          </a:p>
        </p:txBody>
      </p:sp>
    </p:spTree>
    <p:extLst>
      <p:ext uri="{BB962C8B-B14F-4D97-AF65-F5344CB8AC3E}">
        <p14:creationId xmlns:p14="http://schemas.microsoft.com/office/powerpoint/2010/main" val="4182724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869989-EB00-4EE7-BCB5-25BDC5BB29F8}" type="slidenum">
              <a:rPr lang="en-US" smtClean="0"/>
              <a:t>8</a:t>
            </a:fld>
            <a:endParaRPr lang="en-US"/>
          </a:p>
        </p:txBody>
      </p:sp>
    </p:spTree>
    <p:extLst>
      <p:ext uri="{BB962C8B-B14F-4D97-AF65-F5344CB8AC3E}">
        <p14:creationId xmlns:p14="http://schemas.microsoft.com/office/powerpoint/2010/main" val="3861500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869989-EB00-4EE7-BCB5-25BDC5BB29F8}" type="slidenum">
              <a:rPr lang="en-US" smtClean="0"/>
              <a:t>9</a:t>
            </a:fld>
            <a:endParaRPr lang="en-US"/>
          </a:p>
        </p:txBody>
      </p:sp>
    </p:spTree>
    <p:extLst>
      <p:ext uri="{BB962C8B-B14F-4D97-AF65-F5344CB8AC3E}">
        <p14:creationId xmlns:p14="http://schemas.microsoft.com/office/powerpoint/2010/main" val="3820582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869989-EB00-4EE7-BCB5-25BDC5BB29F8}" type="slidenum">
              <a:rPr lang="en-US" smtClean="0"/>
              <a:t>10</a:t>
            </a:fld>
            <a:endParaRPr lang="en-US"/>
          </a:p>
        </p:txBody>
      </p:sp>
    </p:spTree>
    <p:extLst>
      <p:ext uri="{BB962C8B-B14F-4D97-AF65-F5344CB8AC3E}">
        <p14:creationId xmlns:p14="http://schemas.microsoft.com/office/powerpoint/2010/main" val="3361864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82869989-EB00-4EE7-BCB5-25BDC5BB29F8}" type="slidenum">
              <a:rPr lang="en-US" smtClean="0"/>
              <a:t>11</a:t>
            </a:fld>
            <a:endParaRPr lang="en-US"/>
          </a:p>
        </p:txBody>
      </p:sp>
    </p:spTree>
    <p:extLst>
      <p:ext uri="{BB962C8B-B14F-4D97-AF65-F5344CB8AC3E}">
        <p14:creationId xmlns:p14="http://schemas.microsoft.com/office/powerpoint/2010/main" val="131283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userDrawn="1"/>
        </p:nvGrpSpPr>
        <p:grpSpPr bwMode="hidden">
          <a:xfrm>
            <a:off x="-1" y="0"/>
            <a:ext cx="12192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1293845" y="1909346"/>
            <a:ext cx="9604310"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293845" y="5432564"/>
            <a:ext cx="9604310" cy="457200"/>
          </a:xfrm>
        </p:spPr>
        <p:txBody>
          <a:bodyPr>
            <a:normAutofit/>
          </a:bodyPr>
          <a:lstStyle>
            <a:lvl1pPr marL="0" indent="0" algn="l">
              <a:spcBef>
                <a:spcPts val="0"/>
              </a:spcBef>
              <a:buNone/>
              <a:defRPr sz="2000" b="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userDrawn="1"/>
        </p:nvCxnSpPr>
        <p:spPr>
          <a:xfrm>
            <a:off x="1295400" y="5294175"/>
            <a:ext cx="96012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374B5B-21A0-4192-BF4C-38187F1A68D8}" type="datetime1">
              <a:rPr lang="en-US" smtClean="0"/>
              <a:t>2/19/2016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userDrawn="1"/>
        </p:nvGrpSpPr>
        <p:grpSpPr bwMode="hidden">
          <a:xfrm>
            <a:off x="-1" y="0"/>
            <a:ext cx="12192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1295400" y="2541573"/>
            <a:ext cx="96012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5431536"/>
            <a:ext cx="96012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userDrawn="1"/>
        </p:nvCxnSpPr>
        <p:spPr>
          <a:xfrm>
            <a:off x="1295400" y="5294175"/>
            <a:ext cx="9601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981199"/>
            <a:ext cx="4572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24600" y="1981199"/>
            <a:ext cx="4572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3B5CF7C-B333-48E1-A4A6-83A3C8B73AC0}" type="datetime1">
              <a:rPr lang="en-US" smtClean="0"/>
              <a:t>2/19/2016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1295400" y="1818322"/>
            <a:ext cx="4572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2503713"/>
            <a:ext cx="4572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24600" y="1818322"/>
            <a:ext cx="4572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24600" y="2503713"/>
            <a:ext cx="4572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320762-5CBF-4210-AB54-376B091119F8}" type="datetime1">
              <a:rPr lang="en-US" smtClean="0"/>
              <a:t>2/19/2016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F0DB371-BF5F-4058-A212-1A908E4D2674}" type="datetime1">
              <a:rPr lang="en-US" smtClean="0"/>
              <a:t>2/19/2016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userDrawn="1"/>
        </p:nvGrpSpPr>
        <p:grpSpPr bwMode="hidden">
          <a:xfrm>
            <a:off x="-1" y="0"/>
            <a:ext cx="12192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2" name="Date Placeholder 211"/>
          <p:cNvSpPr>
            <a:spLocks noGrp="1"/>
          </p:cNvSpPr>
          <p:nvPr>
            <p:ph type="dt" sz="half" idx="10"/>
          </p:nvPr>
        </p:nvSpPr>
        <p:spPr/>
        <p:txBody>
          <a:bodyPr/>
          <a:lstStyle/>
          <a:p>
            <a:fld id="{60A4083B-90AA-48CF-BAD5-00AA24D7F288}" type="datetime1">
              <a:rPr lang="en-US" smtClean="0"/>
              <a:t>2/19/2016</a:t>
            </a:fld>
            <a:endParaRPr lang="en-US"/>
          </a:p>
        </p:txBody>
      </p:sp>
      <p:sp>
        <p:nvSpPr>
          <p:cNvPr id="213" name="Footer Placeholder 212"/>
          <p:cNvSpPr>
            <a:spLocks noGrp="1"/>
          </p:cNvSpPr>
          <p:nvPr>
            <p:ph type="ftr" sz="quarter" idx="11"/>
          </p:nvPr>
        </p:nvSpPr>
        <p:spPr/>
        <p:txBody>
          <a:bodyPr/>
          <a:lstStyle/>
          <a:p>
            <a:endParaRPr lang="en-US" dirty="0"/>
          </a:p>
        </p:txBody>
      </p:sp>
      <p:sp>
        <p:nvSpPr>
          <p:cNvPr id="214" name="Slide Number Placeholder 213"/>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userDrawn="1"/>
        </p:nvGrpSpPr>
        <p:grpSpPr bwMode="hidden">
          <a:xfrm>
            <a:off x="-1" y="0"/>
            <a:ext cx="12192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userDrawn="1"/>
        </p:nvSpPr>
        <p:spPr>
          <a:xfrm>
            <a:off x="0" y="0"/>
            <a:ext cx="73152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13152" y="571500"/>
            <a:ext cx="36576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43197" y="571500"/>
            <a:ext cx="621792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913152" y="2995012"/>
            <a:ext cx="36576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userDrawn="1"/>
        </p:nvCxnSpPr>
        <p:spPr>
          <a:xfrm>
            <a:off x="7923089" y="2895600"/>
            <a:ext cx="36593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F5BAF629-ECA2-4CF3-B790-9D9BDED98269}" type="datetime1">
              <a:rPr lang="en-US" smtClean="0"/>
              <a:t>2/19/2016</a:t>
            </a:fld>
            <a:endParaRPr lang="en-US"/>
          </a:p>
        </p:txBody>
      </p:sp>
      <p:sp>
        <p:nvSpPr>
          <p:cNvPr id="6" name="Footer Placeholder 5"/>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12192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73152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12" y="-159"/>
            <a:ext cx="73152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cxnSp>
        <p:nvCxnSpPr>
          <p:cNvPr id="59" name="Straight Connector 58"/>
          <p:cNvCxnSpPr/>
          <p:nvPr/>
        </p:nvCxnSpPr>
        <p:spPr>
          <a:xfrm>
            <a:off x="7923089" y="2895600"/>
            <a:ext cx="36593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909560" y="576072"/>
            <a:ext cx="36576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7909560" y="2999232"/>
            <a:ext cx="36576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62031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4A29A4-78C8-47AB-BA06-22CB45938951}" type="datetime1">
              <a:rPr lang="en-US" smtClean="0"/>
              <a:t>2/19/2016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9314" y="489856"/>
            <a:ext cx="1687286"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9" y="489856"/>
            <a:ext cx="7587344"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1ED4ACF-2D82-46F2-A8E9-23963AA34E86}" type="datetime1">
              <a:rPr lang="en-US" smtClean="0"/>
              <a:t>2/19/2016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userDrawn="1"/>
        </p:nvGrpSpPr>
        <p:grpSpPr bwMode="hidden">
          <a:xfrm>
            <a:off x="-1" y="0"/>
            <a:ext cx="12192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1295400" y="503853"/>
            <a:ext cx="96012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0" y="1981201"/>
            <a:ext cx="96012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9294042" y="6289679"/>
            <a:ext cx="965946" cy="222436"/>
          </a:xfrm>
          <a:prstGeom prst="rect">
            <a:avLst/>
          </a:prstGeom>
        </p:spPr>
        <p:txBody>
          <a:bodyPr vert="horz" lIns="91440" tIns="45720" rIns="91440" bIns="45720" rtlCol="0" anchor="ctr"/>
          <a:lstStyle>
            <a:lvl1pPr algn="r">
              <a:defRPr sz="800">
                <a:solidFill>
                  <a:schemeClr val="tx1">
                    <a:lumMod val="50000"/>
                    <a:lumOff val="50000"/>
                  </a:schemeClr>
                </a:solidFill>
              </a:defRPr>
            </a:lvl1pPr>
          </a:lstStyle>
          <a:p>
            <a:fld id="{B51B2453-8663-4C69-AF73-9FD7B1DEC5D0}" type="datetime1">
              <a:rPr lang="en-US" smtClean="0"/>
              <a:t>2/19/2016</a:t>
            </a:fld>
            <a:endParaRPr lang="en-US"/>
          </a:p>
        </p:txBody>
      </p:sp>
      <p:sp>
        <p:nvSpPr>
          <p:cNvPr id="5" name="Footer Placeholder 4"/>
          <p:cNvSpPr>
            <a:spLocks noGrp="1"/>
          </p:cNvSpPr>
          <p:nvPr>
            <p:ph type="ftr" sz="quarter" idx="3"/>
          </p:nvPr>
        </p:nvSpPr>
        <p:spPr>
          <a:xfrm>
            <a:off x="609601" y="6289679"/>
            <a:ext cx="6128030" cy="222436"/>
          </a:xfrm>
          <a:prstGeom prst="rect">
            <a:avLst/>
          </a:prstGeom>
        </p:spPr>
        <p:txBody>
          <a:bodyPr vert="horz" lIns="91440" tIns="45720" rIns="91440" bIns="45720" rtlCol="0" anchor="ctr"/>
          <a:lstStyle>
            <a:lvl1pPr algn="l">
              <a:defRPr sz="8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65311" y="6289679"/>
            <a:ext cx="918882" cy="222436"/>
          </a:xfrm>
          <a:prstGeom prst="rect">
            <a:avLst/>
          </a:prstGeom>
        </p:spPr>
        <p:txBody>
          <a:bodyPr vert="horz" lIns="91440" tIns="45720" rIns="91440" bIns="45720" rtlCol="0" anchor="ctr"/>
          <a:lstStyle>
            <a:lvl1pPr algn="r">
              <a:defRPr sz="800">
                <a:solidFill>
                  <a:schemeClr val="tx1">
                    <a:lumMod val="50000"/>
                    <a:lumOff val="50000"/>
                  </a:schemeClr>
                </a:solidFill>
              </a:defRPr>
            </a:lvl1pPr>
          </a:lstStyle>
          <a:p>
            <a:fld id="{E31375A4-56A4-47D6-9801-1991572033F7}" type="slidenum">
              <a:rPr lang="en-US" smtClean="0"/>
              <a:pPr/>
              <a:t>‹#›</a:t>
            </a:fld>
            <a:endParaRPr lang="en-US"/>
          </a:p>
        </p:txBody>
      </p:sp>
      <p:cxnSp>
        <p:nvCxnSpPr>
          <p:cNvPr id="148" name="Straight Connector 147"/>
          <p:cNvCxnSpPr/>
          <p:nvPr userDrawn="1"/>
        </p:nvCxnSpPr>
        <p:spPr>
          <a:xfrm>
            <a:off x="609600" y="6172200"/>
            <a:ext cx="109728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9"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buClr>
        <a:buSzPct val="100000"/>
        <a:buFont typeface="Arial" pitchFamily="34" charset="0"/>
        <a:buChar char="▪"/>
        <a:defRPr sz="1400" kern="1200">
          <a:solidFill>
            <a:schemeClr val="tx1"/>
          </a:solidFill>
          <a:latin typeface="+mn-lt"/>
          <a:ea typeface="+mn-ea"/>
          <a:cs typeface="+mn-cs"/>
        </a:defRPr>
      </a:lvl8pPr>
      <a:lvl9pPr marL="2057400" indent="-179388" algn="l" defTabSz="914400" rtl="0" eaLnBrk="1" latinLnBrk="0" hangingPunct="1">
        <a:lnSpc>
          <a:spcPct val="90000"/>
        </a:lnSpc>
        <a:spcBef>
          <a:spcPts val="600"/>
        </a:spcBef>
        <a:buClr>
          <a:schemeClr val="accent1"/>
        </a:buClr>
        <a:buSzPct val="100000"/>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hyperlink" Target="http://dx.doi.org/10.1016/jacalib.2015.03.01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3845" y="1909346"/>
            <a:ext cx="7337537" cy="3523218"/>
          </a:xfrm>
        </p:spPr>
        <p:txBody>
          <a:bodyPr>
            <a:normAutofit/>
          </a:bodyPr>
          <a:lstStyle/>
          <a:p>
            <a:r>
              <a:rPr lang="en-US" sz="4000" dirty="0" smtClean="0"/>
              <a:t>RDM activities at UWC</a:t>
            </a:r>
            <a:endParaRPr lang="en-US" sz="4000" dirty="0"/>
          </a:p>
        </p:txBody>
      </p:sp>
      <p:sp>
        <p:nvSpPr>
          <p:cNvPr id="3" name="Subtitle 2"/>
          <p:cNvSpPr>
            <a:spLocks noGrp="1"/>
          </p:cNvSpPr>
          <p:nvPr>
            <p:ph type="subTitle" idx="1"/>
          </p:nvPr>
        </p:nvSpPr>
        <p:spPr/>
        <p:txBody>
          <a:bodyPr>
            <a:normAutofit/>
          </a:bodyPr>
          <a:lstStyle/>
          <a:p>
            <a:r>
              <a:rPr lang="en-US" b="1" dirty="0" err="1" smtClean="0"/>
              <a:t>NeDICC</a:t>
            </a:r>
            <a:r>
              <a:rPr lang="en-US" b="1" dirty="0" smtClean="0"/>
              <a:t> meeting, 18 February 2016</a:t>
            </a:r>
            <a:endParaRPr lang="en-US" b="1" dirty="0"/>
          </a:p>
          <a:p>
            <a:endParaRPr lang="en-US" b="1" dirty="0"/>
          </a:p>
        </p:txBody>
      </p:sp>
      <p:pic>
        <p:nvPicPr>
          <p:cNvPr id="4" name="Picture 2" descr="http://www.guninetwork.org/resources/good-practices/good-practices-listing/university-of-the-western-cape.-setting-up-an-opencourseware-project/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1609" y="1909346"/>
            <a:ext cx="2370810" cy="2932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04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Disclosure and UWC context</a:t>
            </a:r>
          </a:p>
          <a:p>
            <a:r>
              <a:rPr lang="en-US" dirty="0" smtClean="0"/>
              <a:t>Overview of our exposure to RDM</a:t>
            </a:r>
          </a:p>
          <a:p>
            <a:r>
              <a:rPr lang="en-US" dirty="0" smtClean="0"/>
              <a:t>What have we done?</a:t>
            </a:r>
          </a:p>
          <a:p>
            <a:r>
              <a:rPr lang="en-US" dirty="0" smtClean="0"/>
              <a:t>Challenges</a:t>
            </a:r>
          </a:p>
          <a:p>
            <a:r>
              <a:rPr lang="en-US" dirty="0" smtClean="0"/>
              <a:t>Questions</a:t>
            </a:r>
          </a:p>
          <a:p>
            <a:endParaRPr lang="en-US" dirty="0"/>
          </a:p>
        </p:txBody>
      </p:sp>
    </p:spTree>
    <p:extLst>
      <p:ext uri="{BB962C8B-B14F-4D97-AF65-F5344CB8AC3E}">
        <p14:creationId xmlns:p14="http://schemas.microsoft.com/office/powerpoint/2010/main" val="3984617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Disclosure and UWC context</a:t>
            </a:r>
            <a:endParaRPr lang="en-US" dirty="0"/>
          </a:p>
        </p:txBody>
      </p:sp>
      <p:sp>
        <p:nvSpPr>
          <p:cNvPr id="3" name="Content Placeholder 2"/>
          <p:cNvSpPr>
            <a:spLocks noGrp="1"/>
          </p:cNvSpPr>
          <p:nvPr>
            <p:ph idx="1"/>
          </p:nvPr>
        </p:nvSpPr>
        <p:spPr/>
        <p:txBody>
          <a:bodyPr/>
          <a:lstStyle/>
          <a:p>
            <a:r>
              <a:rPr lang="en-US" dirty="0" smtClean="0"/>
              <a:t>No recurring RDM activities – aspirational</a:t>
            </a:r>
            <a:endParaRPr lang="en-US" dirty="0"/>
          </a:p>
          <a:p>
            <a:r>
              <a:rPr lang="en-US" dirty="0" smtClean="0"/>
              <a:t>New UWC executive leadership positions the institution</a:t>
            </a:r>
            <a:br>
              <a:rPr lang="en-US" dirty="0" smtClean="0"/>
            </a:br>
            <a:r>
              <a:rPr lang="en-US" dirty="0" smtClean="0"/>
              <a:t>(Rector, DVC Research and Innovation, DVC Academic, Registrar, Director of Research)</a:t>
            </a:r>
          </a:p>
          <a:p>
            <a:r>
              <a:rPr lang="en-US" dirty="0" smtClean="0"/>
              <a:t>UWC vision of becoming a research intensive university</a:t>
            </a:r>
          </a:p>
          <a:p>
            <a:r>
              <a:rPr lang="en-US" dirty="0" smtClean="0"/>
              <a:t>Now in the top tier of SA HEIs - playing catch-up</a:t>
            </a:r>
          </a:p>
          <a:p>
            <a:r>
              <a:rPr lang="en-US" dirty="0"/>
              <a:t>Under-resourced, putting systems in place</a:t>
            </a:r>
          </a:p>
          <a:p>
            <a:r>
              <a:rPr lang="en-US" dirty="0"/>
              <a:t>Alignment in the Research division offers improved synergy</a:t>
            </a:r>
          </a:p>
          <a:p>
            <a:endParaRPr lang="en-US" dirty="0" smtClean="0"/>
          </a:p>
          <a:p>
            <a:endParaRPr lang="en-US" dirty="0"/>
          </a:p>
        </p:txBody>
      </p:sp>
    </p:spTree>
    <p:extLst>
      <p:ext uri="{BB962C8B-B14F-4D97-AF65-F5344CB8AC3E}">
        <p14:creationId xmlns:p14="http://schemas.microsoft.com/office/powerpoint/2010/main" val="114483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672" y="129780"/>
            <a:ext cx="10518983" cy="1142385"/>
          </a:xfrm>
        </p:spPr>
        <p:txBody>
          <a:bodyPr/>
          <a:lstStyle/>
          <a:p>
            <a:r>
              <a:rPr lang="en-US" dirty="0" smtClean="0"/>
              <a:t>Overview of exposure to RDM – becoming psyched!</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2673" y="1541544"/>
            <a:ext cx="9727362" cy="2323873"/>
          </a:xfrm>
        </p:spPr>
      </p:pic>
    </p:spTree>
    <p:extLst>
      <p:ext uri="{BB962C8B-B14F-4D97-AF65-F5344CB8AC3E}">
        <p14:creationId xmlns:p14="http://schemas.microsoft.com/office/powerpoint/2010/main" val="1476019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0"/>
            <a:ext cx="9601200" cy="1142385"/>
          </a:xfrm>
        </p:spPr>
        <p:txBody>
          <a:bodyPr/>
          <a:lstStyle/>
          <a:p>
            <a:r>
              <a:rPr lang="en-US" dirty="0" smtClean="0"/>
              <a:t>What have we done? - 1</a:t>
            </a:r>
            <a:endParaRPr lang="en-US" dirty="0"/>
          </a:p>
        </p:txBody>
      </p:sp>
      <p:sp>
        <p:nvSpPr>
          <p:cNvPr id="3" name="Content Placeholder 2"/>
          <p:cNvSpPr>
            <a:spLocks noGrp="1"/>
          </p:cNvSpPr>
          <p:nvPr>
            <p:ph idx="1"/>
          </p:nvPr>
        </p:nvSpPr>
        <p:spPr>
          <a:xfrm>
            <a:off x="1295400" y="1123667"/>
            <a:ext cx="9601200" cy="3809999"/>
          </a:xfrm>
        </p:spPr>
        <p:txBody>
          <a:bodyPr/>
          <a:lstStyle/>
          <a:p>
            <a:r>
              <a:rPr lang="en-ZA" b="1" dirty="0"/>
              <a:t>investigate two research </a:t>
            </a:r>
            <a:r>
              <a:rPr lang="en-ZA" b="1" dirty="0" smtClean="0"/>
              <a:t>units’ </a:t>
            </a:r>
            <a:r>
              <a:rPr lang="en-ZA" b="1" dirty="0"/>
              <a:t>data practices and attitudes</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878519881"/>
              </p:ext>
            </p:extLst>
          </p:nvPr>
        </p:nvGraphicFramePr>
        <p:xfrm>
          <a:off x="1737345" y="5018711"/>
          <a:ext cx="8128000" cy="914400"/>
        </p:xfrm>
        <a:graphic>
          <a:graphicData uri="http://schemas.openxmlformats.org/drawingml/2006/table">
            <a:tbl>
              <a:tblPr firstRow="1" bandRow="1">
                <a:tableStyleId>{69012ECD-51FC-41F1-AA8D-1B2483CD663E}</a:tableStyleId>
              </a:tblPr>
              <a:tblGrid>
                <a:gridCol w="3844589"/>
                <a:gridCol w="4283411"/>
              </a:tblGrid>
              <a:tr h="370840">
                <a:tc>
                  <a:txBody>
                    <a:bodyPr/>
                    <a:lstStyle/>
                    <a:p>
                      <a:r>
                        <a:rPr lang="en-ZA" dirty="0" smtClean="0"/>
                        <a:t>Bioinformatics: computationally intensive; scripts to read and</a:t>
                      </a:r>
                      <a:r>
                        <a:rPr lang="en-ZA" baseline="0" dirty="0" smtClean="0"/>
                        <a:t> visualise data</a:t>
                      </a:r>
                      <a:endParaRPr lang="en-ZA" dirty="0"/>
                    </a:p>
                  </a:txBody>
                  <a:tcPr/>
                </a:tc>
                <a:tc>
                  <a:txBody>
                    <a:bodyPr/>
                    <a:lstStyle/>
                    <a:p>
                      <a:pPr algn="r"/>
                      <a:r>
                        <a:rPr lang="en-ZA" dirty="0" smtClean="0"/>
                        <a:t>Poverty and Agrarian studies: multidisciplinary</a:t>
                      </a:r>
                      <a:r>
                        <a:rPr lang="en-ZA" baseline="0" dirty="0" smtClean="0"/>
                        <a:t> research area; diverse data sources and formats</a:t>
                      </a:r>
                      <a:endParaRPr lang="en-ZA" dirty="0"/>
                    </a:p>
                  </a:txBody>
                  <a:tcPr/>
                </a:tc>
              </a:tr>
            </a:tbl>
          </a:graphicData>
        </a:graphic>
      </p:graphicFrame>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1823" y="1695916"/>
            <a:ext cx="2231136" cy="297484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7005" y="2238460"/>
            <a:ext cx="3236976" cy="2432304"/>
          </a:xfrm>
          <a:prstGeom prst="rect">
            <a:avLst/>
          </a:prstGeom>
        </p:spPr>
      </p:pic>
    </p:spTree>
    <p:extLst>
      <p:ext uri="{BB962C8B-B14F-4D97-AF65-F5344CB8AC3E}">
        <p14:creationId xmlns:p14="http://schemas.microsoft.com/office/powerpoint/2010/main" val="3184179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0"/>
            <a:ext cx="9601200" cy="1142385"/>
          </a:xfrm>
        </p:spPr>
        <p:txBody>
          <a:bodyPr/>
          <a:lstStyle/>
          <a:p>
            <a:r>
              <a:rPr lang="en-US" dirty="0" smtClean="0"/>
              <a:t>What have we done? - 1</a:t>
            </a:r>
            <a:endParaRPr lang="en-US" dirty="0"/>
          </a:p>
        </p:txBody>
      </p:sp>
      <p:sp>
        <p:nvSpPr>
          <p:cNvPr id="3" name="Content Placeholder 2"/>
          <p:cNvSpPr>
            <a:spLocks noGrp="1"/>
          </p:cNvSpPr>
          <p:nvPr>
            <p:ph idx="1"/>
          </p:nvPr>
        </p:nvSpPr>
        <p:spPr>
          <a:xfrm>
            <a:off x="1295400" y="1123667"/>
            <a:ext cx="9601200" cy="3809999"/>
          </a:xfrm>
        </p:spPr>
        <p:txBody>
          <a:bodyPr/>
          <a:lstStyle/>
          <a:p>
            <a:r>
              <a:rPr lang="en-ZA" b="1" dirty="0"/>
              <a:t>investigate two research </a:t>
            </a:r>
            <a:r>
              <a:rPr lang="en-ZA" b="1" dirty="0" smtClean="0"/>
              <a:t>units’ </a:t>
            </a:r>
            <a:r>
              <a:rPr lang="en-ZA" b="1" dirty="0"/>
              <a:t>data practices and attitudes</a:t>
            </a:r>
          </a:p>
          <a:p>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252185446"/>
              </p:ext>
            </p:extLst>
          </p:nvPr>
        </p:nvGraphicFramePr>
        <p:xfrm>
          <a:off x="1531086" y="1531087"/>
          <a:ext cx="8123276" cy="4380614"/>
        </p:xfrm>
        <a:graphic>
          <a:graphicData uri="http://schemas.openxmlformats.org/drawingml/2006/table">
            <a:tbl>
              <a:tblPr firstRow="1" firstCol="1" bandRow="1"/>
              <a:tblGrid>
                <a:gridCol w="1528070"/>
                <a:gridCol w="3193089"/>
                <a:gridCol w="3402117"/>
              </a:tblGrid>
              <a:tr h="273789">
                <a:tc>
                  <a:txBody>
                    <a:bodyPr/>
                    <a:lstStyle/>
                    <a:p>
                      <a:pPr>
                        <a:lnSpc>
                          <a:spcPct val="107000"/>
                        </a:lnSpc>
                        <a:spcAft>
                          <a:spcPts val="0"/>
                        </a:spcAft>
                      </a:pPr>
                      <a:r>
                        <a:rPr lang="en-ZA"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ZA" sz="1100" b="1">
                          <a:effectLst/>
                          <a:latin typeface="Calibri"/>
                          <a:ea typeface="Calibri"/>
                          <a:cs typeface="Times New Roman"/>
                        </a:rPr>
                        <a:t>Poverty and Agrarian Studies</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0"/>
                        </a:spcAft>
                      </a:pPr>
                      <a:r>
                        <a:rPr lang="en-ZA" sz="1100" b="1">
                          <a:effectLst/>
                          <a:latin typeface="Calibri"/>
                          <a:ea typeface="Calibri"/>
                          <a:cs typeface="Times New Roman"/>
                        </a:rPr>
                        <a:t>Bioinformatics</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547576">
                <a:tc>
                  <a:txBody>
                    <a:bodyPr/>
                    <a:lstStyle/>
                    <a:p>
                      <a:pPr>
                        <a:lnSpc>
                          <a:spcPct val="107000"/>
                        </a:lnSpc>
                        <a:spcAft>
                          <a:spcPts val="0"/>
                        </a:spcAft>
                      </a:pPr>
                      <a:r>
                        <a:rPr lang="en-ZA" sz="1100" b="1">
                          <a:effectLst/>
                          <a:latin typeface="Calibri"/>
                          <a:ea typeface="Calibri"/>
                          <a:cs typeface="Times New Roman"/>
                        </a:rPr>
                        <a:t>Focus</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ZA" sz="1100">
                          <a:effectLst/>
                          <a:latin typeface="Calibri"/>
                          <a:ea typeface="Calibri"/>
                          <a:cs typeface="Times New Roman"/>
                        </a:rPr>
                        <a:t>Marginalised livelihoods; security of rights to land and water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0"/>
                        </a:spcAft>
                      </a:pPr>
                      <a:r>
                        <a:rPr lang="en-ZA" sz="1100">
                          <a:effectLst/>
                          <a:latin typeface="Calibri"/>
                          <a:ea typeface="Calibri"/>
                          <a:cs typeface="Times New Roman"/>
                        </a:rPr>
                        <a:t>Assembly of genomes; analyse mutations associated with diseases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273789">
                <a:tc>
                  <a:txBody>
                    <a:bodyPr/>
                    <a:lstStyle/>
                    <a:p>
                      <a:pPr>
                        <a:lnSpc>
                          <a:spcPct val="107000"/>
                        </a:lnSpc>
                        <a:spcAft>
                          <a:spcPts val="0"/>
                        </a:spcAft>
                      </a:pPr>
                      <a:r>
                        <a:rPr lang="en-ZA" sz="1100" b="1">
                          <a:effectLst/>
                          <a:latin typeface="Calibri"/>
                          <a:ea typeface="Calibri"/>
                          <a:cs typeface="Times New Roman"/>
                        </a:rPr>
                        <a:t>Storage</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ZA" sz="1100">
                          <a:effectLst/>
                          <a:latin typeface="Calibri"/>
                          <a:ea typeface="Calibri"/>
                          <a:cs typeface="Times New Roman"/>
                        </a:rPr>
                        <a:t>Personal devices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0"/>
                        </a:spcAft>
                      </a:pPr>
                      <a:r>
                        <a:rPr lang="en-ZA" sz="1100">
                          <a:effectLst/>
                          <a:latin typeface="Calibri"/>
                          <a:ea typeface="Calibri"/>
                          <a:cs typeface="Times New Roman"/>
                        </a:rPr>
                        <a:t>Server room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273789">
                <a:tc>
                  <a:txBody>
                    <a:bodyPr/>
                    <a:lstStyle/>
                    <a:p>
                      <a:pPr>
                        <a:lnSpc>
                          <a:spcPct val="107000"/>
                        </a:lnSpc>
                        <a:spcAft>
                          <a:spcPts val="0"/>
                        </a:spcAft>
                      </a:pPr>
                      <a:r>
                        <a:rPr lang="en-ZA" sz="1100" b="1">
                          <a:effectLst/>
                          <a:latin typeface="Calibri"/>
                          <a:ea typeface="Calibri"/>
                          <a:cs typeface="Times New Roman"/>
                        </a:rPr>
                        <a:t>Organisation</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ZA" sz="1100">
                          <a:effectLst/>
                          <a:latin typeface="Calibri"/>
                          <a:ea typeface="Calibri"/>
                          <a:cs typeface="Times New Roman"/>
                        </a:rPr>
                        <a:t>Inadequate methods for versioning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0"/>
                        </a:spcAft>
                      </a:pPr>
                      <a:r>
                        <a:rPr lang="en-ZA" sz="1100">
                          <a:effectLst/>
                          <a:latin typeface="Calibri"/>
                          <a:ea typeface="Calibri"/>
                          <a:cs typeface="Times New Roman"/>
                        </a:rPr>
                        <a:t>Creating databases and scripts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547576">
                <a:tc>
                  <a:txBody>
                    <a:bodyPr/>
                    <a:lstStyle/>
                    <a:p>
                      <a:pPr>
                        <a:lnSpc>
                          <a:spcPct val="107000"/>
                        </a:lnSpc>
                        <a:spcAft>
                          <a:spcPts val="0"/>
                        </a:spcAft>
                      </a:pPr>
                      <a:r>
                        <a:rPr lang="en-ZA" sz="1100" b="1">
                          <a:effectLst/>
                          <a:latin typeface="Calibri"/>
                          <a:ea typeface="Calibri"/>
                          <a:cs typeface="Times New Roman"/>
                        </a:rPr>
                        <a:t>Documentation</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ZA" sz="1100">
                          <a:effectLst/>
                          <a:latin typeface="Calibri"/>
                          <a:ea typeface="Calibri"/>
                          <a:cs typeface="Times New Roman"/>
                        </a:rPr>
                        <a:t>Not sure that others would understand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0"/>
                        </a:spcAft>
                      </a:pPr>
                      <a:r>
                        <a:rPr lang="en-ZA" sz="1100">
                          <a:effectLst/>
                          <a:latin typeface="Calibri"/>
                          <a:ea typeface="Calibri"/>
                          <a:cs typeface="Times New Roman"/>
                        </a:rPr>
                        <a:t>Unable to replicate findings; Difficulty following their own notes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821365">
                <a:tc>
                  <a:txBody>
                    <a:bodyPr/>
                    <a:lstStyle/>
                    <a:p>
                      <a:pPr>
                        <a:lnSpc>
                          <a:spcPct val="107000"/>
                        </a:lnSpc>
                        <a:spcAft>
                          <a:spcPts val="0"/>
                        </a:spcAft>
                      </a:pPr>
                      <a:r>
                        <a:rPr lang="en-ZA" sz="1100" b="1">
                          <a:effectLst/>
                          <a:latin typeface="Calibri"/>
                          <a:ea typeface="Calibri"/>
                          <a:cs typeface="Times New Roman"/>
                        </a:rPr>
                        <a:t>Formats</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ZA" sz="1100">
                          <a:effectLst/>
                          <a:latin typeface="Calibri"/>
                          <a:ea typeface="Calibri"/>
                          <a:cs typeface="Times New Roman"/>
                        </a:rPr>
                        <a:t>Multiple formats, including handwritten notes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0"/>
                        </a:spcAft>
                      </a:pPr>
                      <a:r>
                        <a:rPr lang="en-ZA" sz="1100">
                          <a:effectLst/>
                          <a:latin typeface="Calibri"/>
                          <a:ea typeface="Calibri"/>
                          <a:cs typeface="Times New Roman"/>
                        </a:rPr>
                        <a:t>Protein sequences (DNA expressions). Working with multiple scripts for analysing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547576">
                <a:tc>
                  <a:txBody>
                    <a:bodyPr/>
                    <a:lstStyle/>
                    <a:p>
                      <a:pPr>
                        <a:lnSpc>
                          <a:spcPct val="107000"/>
                        </a:lnSpc>
                        <a:spcAft>
                          <a:spcPts val="0"/>
                        </a:spcAft>
                      </a:pPr>
                      <a:r>
                        <a:rPr lang="en-ZA" sz="1100" b="1">
                          <a:effectLst/>
                          <a:latin typeface="Calibri"/>
                          <a:ea typeface="Calibri"/>
                          <a:cs typeface="Times New Roman"/>
                        </a:rPr>
                        <a:t>Loss of data</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ZA" sz="1100">
                          <a:effectLst/>
                          <a:latin typeface="Calibri"/>
                          <a:ea typeface="Calibri"/>
                          <a:cs typeface="Times New Roman"/>
                        </a:rPr>
                        <a:t>Deactivated user accounts; corrupt storage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0"/>
                        </a:spcAft>
                      </a:pPr>
                      <a:r>
                        <a:rPr lang="en-ZA" sz="1100">
                          <a:effectLst/>
                          <a:latin typeface="Calibri"/>
                          <a:ea typeface="Calibri"/>
                          <a:cs typeface="Times New Roman"/>
                        </a:rPr>
                        <a:t>Lost computer code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547576">
                <a:tc>
                  <a:txBody>
                    <a:bodyPr/>
                    <a:lstStyle/>
                    <a:p>
                      <a:pPr>
                        <a:lnSpc>
                          <a:spcPct val="107000"/>
                        </a:lnSpc>
                        <a:spcAft>
                          <a:spcPts val="0"/>
                        </a:spcAft>
                      </a:pPr>
                      <a:r>
                        <a:rPr lang="en-ZA" sz="1100" b="1">
                          <a:effectLst/>
                          <a:latin typeface="Calibri"/>
                          <a:ea typeface="Calibri"/>
                          <a:cs typeface="Times New Roman"/>
                        </a:rPr>
                        <a:t>Sharing</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ZA" sz="1100">
                          <a:effectLst/>
                          <a:latin typeface="Calibri"/>
                          <a:ea typeface="Calibri"/>
                          <a:cs typeface="Times New Roman"/>
                        </a:rPr>
                        <a:t>Unrestricted; but no time to prepare; don’t know where to deposit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0"/>
                        </a:spcAft>
                      </a:pPr>
                      <a:r>
                        <a:rPr lang="en-ZA" sz="1100">
                          <a:effectLst/>
                          <a:latin typeface="Calibri"/>
                          <a:ea typeface="Calibri"/>
                          <a:cs typeface="Times New Roman"/>
                        </a:rPr>
                        <a:t>Variable access control; human tissue prevents sharing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273789">
                <a:tc>
                  <a:txBody>
                    <a:bodyPr/>
                    <a:lstStyle/>
                    <a:p>
                      <a:pPr>
                        <a:lnSpc>
                          <a:spcPct val="107000"/>
                        </a:lnSpc>
                        <a:spcAft>
                          <a:spcPts val="0"/>
                        </a:spcAft>
                      </a:pPr>
                      <a:r>
                        <a:rPr lang="en-ZA" sz="1100" b="1">
                          <a:effectLst/>
                          <a:latin typeface="Calibri"/>
                          <a:ea typeface="Calibri"/>
                          <a:cs typeface="Times New Roman"/>
                        </a:rPr>
                        <a:t>Budgeting</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ZA" sz="1100">
                          <a:effectLst/>
                          <a:latin typeface="Calibri"/>
                          <a:ea typeface="Calibri"/>
                          <a:cs typeface="Times New Roman"/>
                        </a:rPr>
                        <a:t>No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0"/>
                        </a:spcAft>
                      </a:pPr>
                      <a:r>
                        <a:rPr lang="en-ZA" sz="1100">
                          <a:effectLst/>
                          <a:latin typeface="Calibri"/>
                          <a:ea typeface="Calibri"/>
                          <a:cs typeface="Times New Roman"/>
                        </a:rPr>
                        <a:t>Starting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273789">
                <a:tc>
                  <a:txBody>
                    <a:bodyPr/>
                    <a:lstStyle/>
                    <a:p>
                      <a:pPr>
                        <a:lnSpc>
                          <a:spcPct val="107000"/>
                        </a:lnSpc>
                        <a:spcAft>
                          <a:spcPts val="0"/>
                        </a:spcAft>
                      </a:pPr>
                      <a:r>
                        <a:rPr lang="en-ZA" sz="1100" b="1">
                          <a:effectLst/>
                          <a:latin typeface="Calibri"/>
                          <a:ea typeface="Calibri"/>
                          <a:cs typeface="Times New Roman"/>
                        </a:rPr>
                        <a:t>Services</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ZA" sz="1100">
                          <a:effectLst/>
                          <a:latin typeface="Calibri"/>
                          <a:ea typeface="Calibri"/>
                          <a:cs typeface="Times New Roman"/>
                        </a:rPr>
                        <a:t>Across data life cycle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0"/>
                        </a:spcAft>
                      </a:pPr>
                      <a:r>
                        <a:rPr lang="en-ZA" sz="1100" dirty="0">
                          <a:effectLst/>
                          <a:latin typeface="Calibri"/>
                          <a:ea typeface="Calibri"/>
                          <a:cs typeface="Times New Roman"/>
                        </a:rPr>
                        <a:t>Not needed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bl>
          </a:graphicData>
        </a:graphic>
      </p:graphicFrame>
    </p:spTree>
    <p:extLst>
      <p:ext uri="{BB962C8B-B14F-4D97-AF65-F5344CB8AC3E}">
        <p14:creationId xmlns:p14="http://schemas.microsoft.com/office/powerpoint/2010/main" val="2904552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0"/>
            <a:ext cx="9601200" cy="1142385"/>
          </a:xfrm>
        </p:spPr>
        <p:txBody>
          <a:bodyPr/>
          <a:lstStyle/>
          <a:p>
            <a:r>
              <a:rPr lang="en-US" dirty="0" smtClean="0"/>
              <a:t>What have we done? -2</a:t>
            </a:r>
            <a:endParaRPr lang="en-US" dirty="0"/>
          </a:p>
        </p:txBody>
      </p:sp>
      <p:sp>
        <p:nvSpPr>
          <p:cNvPr id="3" name="Content Placeholder 2"/>
          <p:cNvSpPr>
            <a:spLocks noGrp="1"/>
          </p:cNvSpPr>
          <p:nvPr>
            <p:ph idx="1"/>
          </p:nvPr>
        </p:nvSpPr>
        <p:spPr>
          <a:xfrm>
            <a:off x="1231605" y="1258188"/>
            <a:ext cx="9601200" cy="2356883"/>
          </a:xfrm>
        </p:spPr>
        <p:txBody>
          <a:bodyPr/>
          <a:lstStyle/>
          <a:p>
            <a:r>
              <a:rPr lang="en-ZA" b="1" dirty="0" smtClean="0"/>
              <a:t>A group of library staff takes a month-long online course in RDM</a:t>
            </a:r>
          </a:p>
          <a:p>
            <a:r>
              <a:rPr lang="en-ZA" dirty="0" smtClean="0"/>
              <a:t>Upon </a:t>
            </a:r>
            <a:r>
              <a:rPr lang="en-ZA" dirty="0"/>
              <a:t>completion of this course, an academic librarian could assist users with data management plans, provide them with a variety of long-term options, and perform educational outreach to the data producers in their community</a:t>
            </a:r>
            <a:r>
              <a:rPr lang="en-ZA" dirty="0" smtClean="0"/>
              <a:t>.</a:t>
            </a:r>
          </a:p>
          <a:p>
            <a:r>
              <a:rPr lang="en-ZA" dirty="0" smtClean="0"/>
              <a:t>Librarians were able to see the links with information literacy and OA initiatives.</a:t>
            </a:r>
          </a:p>
          <a:p>
            <a:endParaRPr lang="en-ZA" dirty="0" smtClean="0"/>
          </a:p>
          <a:p>
            <a:endParaRPr lang="en-ZA" b="1"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689" y="3812215"/>
            <a:ext cx="10058400" cy="2420302"/>
          </a:xfrm>
          <a:prstGeom prst="rect">
            <a:avLst/>
          </a:prstGeom>
        </p:spPr>
      </p:pic>
    </p:spTree>
    <p:extLst>
      <p:ext uri="{BB962C8B-B14F-4D97-AF65-F5344CB8AC3E}">
        <p14:creationId xmlns:p14="http://schemas.microsoft.com/office/powerpoint/2010/main" val="1721287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have we done? -3</a:t>
            </a:r>
            <a:endParaRPr lang="en-US" dirty="0"/>
          </a:p>
        </p:txBody>
      </p:sp>
      <p:sp>
        <p:nvSpPr>
          <p:cNvPr id="3" name="Content Placeholder 2"/>
          <p:cNvSpPr>
            <a:spLocks noGrp="1"/>
          </p:cNvSpPr>
          <p:nvPr>
            <p:ph idx="1"/>
          </p:nvPr>
        </p:nvSpPr>
        <p:spPr/>
        <p:txBody>
          <a:bodyPr>
            <a:normAutofit fontScale="92500" lnSpcReduction="10000"/>
          </a:bodyPr>
          <a:lstStyle/>
          <a:p>
            <a:r>
              <a:rPr lang="en-ZA" b="1" dirty="0" smtClean="0"/>
              <a:t>Engage with others on campus</a:t>
            </a:r>
          </a:p>
          <a:p>
            <a:r>
              <a:rPr lang="en-ZA" dirty="0" smtClean="0"/>
              <a:t>Meeting with IT managers – July 2015</a:t>
            </a:r>
          </a:p>
          <a:p>
            <a:r>
              <a:rPr lang="en-ZA" dirty="0" smtClean="0"/>
              <a:t>Campus workshop – August 2015</a:t>
            </a:r>
          </a:p>
          <a:p>
            <a:r>
              <a:rPr lang="en-ZA" dirty="0" smtClean="0"/>
              <a:t>IOP and R&amp;I Strategy consultations – 2015 ongoing</a:t>
            </a:r>
          </a:p>
          <a:p>
            <a:r>
              <a:rPr lang="en-US" dirty="0" smtClean="0"/>
              <a:t>“</a:t>
            </a:r>
            <a:r>
              <a:rPr lang="en-US" i="1" dirty="0" smtClean="0"/>
              <a:t>At </a:t>
            </a:r>
            <a:r>
              <a:rPr lang="en-US" i="1" dirty="0"/>
              <a:t>UWC the vision is to develop a university funded e-Research Centre devoted to supporting data management.  The mission of the </a:t>
            </a:r>
            <a:r>
              <a:rPr lang="en-US" i="1" dirty="0" err="1"/>
              <a:t>centre</a:t>
            </a:r>
            <a:r>
              <a:rPr lang="en-US" i="1" dirty="0"/>
              <a:t> is to promote e-research at UWC, by providing for outreach and education on e-research within UWC, maximizing funding opportunities, pooling expertise and sharing resources,  bringing together all users and potential users, encouraging collaboration and multidisciplinary research groups, and enabling participation of UWC research in national and international </a:t>
            </a:r>
            <a:r>
              <a:rPr lang="en-US" i="1" dirty="0" smtClean="0"/>
              <a:t>initiatives</a:t>
            </a:r>
            <a:r>
              <a:rPr lang="en-US" dirty="0" smtClean="0"/>
              <a:t>” (Former DVC: Research, August 2015)</a:t>
            </a:r>
            <a:endParaRPr lang="en-US" dirty="0"/>
          </a:p>
        </p:txBody>
      </p:sp>
    </p:spTree>
    <p:extLst>
      <p:ext uri="{BB962C8B-B14F-4D97-AF65-F5344CB8AC3E}">
        <p14:creationId xmlns:p14="http://schemas.microsoft.com/office/powerpoint/2010/main" val="1970351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idx="1"/>
          </p:nvPr>
        </p:nvSpPr>
        <p:spPr/>
        <p:txBody>
          <a:bodyPr/>
          <a:lstStyle/>
          <a:p>
            <a:pPr lvl="0"/>
            <a:r>
              <a:rPr lang="en-ZA" dirty="0" smtClean="0"/>
              <a:t>Uncertainty </a:t>
            </a:r>
            <a:r>
              <a:rPr lang="en-ZA" dirty="0"/>
              <a:t>and variability in the relationship with IT and Research </a:t>
            </a:r>
            <a:r>
              <a:rPr lang="en-ZA" dirty="0" smtClean="0"/>
              <a:t>offices (</a:t>
            </a:r>
            <a:r>
              <a:rPr lang="en-ZA" dirty="0" err="1" smtClean="0"/>
              <a:t>Pinfield</a:t>
            </a:r>
            <a:r>
              <a:rPr lang="en-ZA" dirty="0" smtClean="0"/>
              <a:t>, 2014)</a:t>
            </a:r>
            <a:endParaRPr lang="en-ZA" dirty="0"/>
          </a:p>
          <a:p>
            <a:pPr lvl="0"/>
            <a:r>
              <a:rPr lang="en-ZA" dirty="0" smtClean="0"/>
              <a:t>Disconnect </a:t>
            </a:r>
            <a:r>
              <a:rPr lang="en-ZA" dirty="0"/>
              <a:t>between roles envisioned by library directors and liaison </a:t>
            </a:r>
            <a:r>
              <a:rPr lang="en-ZA" dirty="0" smtClean="0"/>
              <a:t>librarians (</a:t>
            </a:r>
            <a:r>
              <a:rPr lang="en-ZA" dirty="0" err="1" smtClean="0"/>
              <a:t>Tenopir</a:t>
            </a:r>
            <a:r>
              <a:rPr lang="en-ZA" dirty="0" smtClean="0"/>
              <a:t>, 2014)</a:t>
            </a:r>
            <a:endParaRPr lang="en-ZA" dirty="0"/>
          </a:p>
          <a:p>
            <a:r>
              <a:rPr lang="en-ZA" dirty="0"/>
              <a:t>Still at this point only 25 of the 63 libraries addressed data services in their strategic plans </a:t>
            </a:r>
            <a:r>
              <a:rPr lang="en-ZA" dirty="0" smtClean="0"/>
              <a:t>(Saunders, 2015)</a:t>
            </a:r>
            <a:endParaRPr lang="en-US" dirty="0"/>
          </a:p>
        </p:txBody>
      </p:sp>
    </p:spTree>
    <p:extLst>
      <p:ext uri="{BB962C8B-B14F-4D97-AF65-F5344CB8AC3E}">
        <p14:creationId xmlns:p14="http://schemas.microsoft.com/office/powerpoint/2010/main" val="2609304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pPr lvl="0"/>
            <a:r>
              <a:rPr lang="en-ZA" dirty="0" smtClean="0"/>
              <a:t>Do we  continue with our own ground level activities to equip ourselves to roll out generic and discipline specific RDM support?  </a:t>
            </a:r>
            <a:endParaRPr lang="en-ZA" dirty="0"/>
          </a:p>
          <a:p>
            <a:pPr lvl="0"/>
            <a:r>
              <a:rPr lang="en-ZA" dirty="0" smtClean="0"/>
              <a:t>Continue with efforts to mainstream RDM in a coordinated way on campus?</a:t>
            </a:r>
          </a:p>
          <a:p>
            <a:pPr lvl="0"/>
            <a:r>
              <a:rPr lang="en-ZA" dirty="0" smtClean="0"/>
              <a:t>What have been some of the successful strategies pursued by others?</a:t>
            </a:r>
          </a:p>
        </p:txBody>
      </p:sp>
    </p:spTree>
    <p:extLst>
      <p:ext uri="{BB962C8B-B14F-4D97-AF65-F5344CB8AC3E}">
        <p14:creationId xmlns:p14="http://schemas.microsoft.com/office/powerpoint/2010/main" val="1830634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Allison </a:t>
            </a:r>
            <a:r>
              <a:rPr lang="en-US" sz="2000" dirty="0" err="1" smtClean="0"/>
              <a:t>Fullard</a:t>
            </a:r>
            <a:r>
              <a:rPr lang="en-US" sz="2000" dirty="0" smtClean="0"/>
              <a:t> </a:t>
            </a:r>
            <a:br>
              <a:rPr lang="en-US" sz="2000" dirty="0" smtClean="0"/>
            </a:br>
            <a:r>
              <a:rPr lang="en-US" sz="2000" dirty="0" smtClean="0"/>
              <a:t>afullard@uwc.ac.za</a:t>
            </a:r>
            <a:endParaRPr lang="en-US" sz="2000" dirty="0"/>
          </a:p>
        </p:txBody>
      </p:sp>
      <p:sp>
        <p:nvSpPr>
          <p:cNvPr id="3" name="Content Placeholder 2"/>
          <p:cNvSpPr>
            <a:spLocks noGrp="1"/>
          </p:cNvSpPr>
          <p:nvPr>
            <p:ph idx="1"/>
          </p:nvPr>
        </p:nvSpPr>
        <p:spPr/>
        <p:txBody>
          <a:bodyPr/>
          <a:lstStyle/>
          <a:p>
            <a:pPr marL="0" indent="0">
              <a:buNone/>
            </a:pPr>
            <a:r>
              <a:rPr lang="en-US" sz="3200" dirty="0">
                <a:solidFill>
                  <a:srgbClr val="FF0000"/>
                </a:solidFill>
              </a:rPr>
              <a:t>Thanks </a:t>
            </a:r>
            <a:r>
              <a:rPr lang="en-US" sz="3200" dirty="0" smtClean="0">
                <a:solidFill>
                  <a:srgbClr val="FF0000"/>
                </a:solidFill>
              </a:rPr>
              <a:t>to colleagues for input </a:t>
            </a:r>
            <a:r>
              <a:rPr lang="en-US" sz="3200" dirty="0">
                <a:solidFill>
                  <a:srgbClr val="FF0000"/>
                </a:solidFill>
              </a:rPr>
              <a:t>C</a:t>
            </a:r>
            <a:r>
              <a:rPr lang="en-US" sz="3200" dirty="0" smtClean="0">
                <a:solidFill>
                  <a:srgbClr val="FF0000"/>
                </a:solidFill>
              </a:rPr>
              <a:t>omments</a:t>
            </a:r>
            <a:r>
              <a:rPr lang="en-US" sz="3200" dirty="0">
                <a:solidFill>
                  <a:srgbClr val="FF0000"/>
                </a:solidFill>
              </a:rPr>
              <a:t>?</a:t>
            </a:r>
            <a:br>
              <a:rPr lang="en-US" sz="3200" dirty="0">
                <a:solidFill>
                  <a:srgbClr val="FF0000"/>
                </a:solidFill>
              </a:rPr>
            </a:br>
            <a:endParaRPr lang="en-US" sz="3200" dirty="0">
              <a:solidFill>
                <a:srgbClr val="FF0000"/>
              </a:solidFill>
            </a:endParaRPr>
          </a:p>
        </p:txBody>
      </p:sp>
      <p:pic>
        <p:nvPicPr>
          <p:cNvPr id="5" name="Picture 2" descr="http://www.guninetwork.org/resources/good-practices/good-practices-listing/university-of-the-western-cape.-setting-up-an-opencourseware-project/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5744" y="3353644"/>
            <a:ext cx="2370810" cy="29328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3344" y="2488663"/>
            <a:ext cx="5846619" cy="3416320"/>
          </a:xfrm>
          <a:prstGeom prst="rect">
            <a:avLst/>
          </a:prstGeom>
          <a:noFill/>
        </p:spPr>
        <p:txBody>
          <a:bodyPr wrap="square" rtlCol="0">
            <a:spAutoFit/>
          </a:bodyPr>
          <a:lstStyle/>
          <a:p>
            <a:r>
              <a:rPr lang="en-GB" dirty="0" err="1" smtClean="0"/>
              <a:t>Pinfield</a:t>
            </a:r>
            <a:r>
              <a:rPr lang="en-GB" dirty="0" smtClean="0"/>
              <a:t>, S., Cox, A.M. and Smith, J. (2014). RDM and libraries: relationships, activities, drivers and influences.  </a:t>
            </a:r>
            <a:r>
              <a:rPr lang="en-GB" i="1" dirty="0" smtClean="0"/>
              <a:t>PLOS One</a:t>
            </a:r>
            <a:r>
              <a:rPr lang="en-GB" dirty="0" smtClean="0"/>
              <a:t>, 9(12)</a:t>
            </a:r>
          </a:p>
          <a:p>
            <a:endParaRPr lang="en-GB" dirty="0"/>
          </a:p>
          <a:p>
            <a:r>
              <a:rPr lang="en-GB" dirty="0" smtClean="0"/>
              <a:t>Saunders </a:t>
            </a:r>
            <a:r>
              <a:rPr lang="en-GB" dirty="0"/>
              <a:t>(2015). Academic library strategic plans: top trends and under-recognised areas. </a:t>
            </a:r>
            <a:endParaRPr lang="en-ZA" dirty="0"/>
          </a:p>
          <a:p>
            <a:r>
              <a:rPr lang="en-ZA" i="1" dirty="0"/>
              <a:t>J. of Academic Librarianship</a:t>
            </a:r>
            <a:r>
              <a:rPr lang="en-ZA" dirty="0"/>
              <a:t>,. </a:t>
            </a:r>
            <a:r>
              <a:rPr lang="en-ZA" u="sng" dirty="0">
                <a:hlinkClick r:id="rId4"/>
              </a:rPr>
              <a:t>http://</a:t>
            </a:r>
            <a:r>
              <a:rPr lang="en-ZA" u="sng" dirty="0" smtClean="0">
                <a:hlinkClick r:id="rId4"/>
              </a:rPr>
              <a:t>dx.doi.org/10.1016/jacalib.2015.03.011</a:t>
            </a:r>
            <a:endParaRPr lang="en-ZA" u="sng" dirty="0" smtClean="0"/>
          </a:p>
          <a:p>
            <a:endParaRPr lang="en-ZA" u="sng" dirty="0"/>
          </a:p>
          <a:p>
            <a:r>
              <a:rPr lang="en-ZA" dirty="0" err="1" smtClean="0"/>
              <a:t>Tenopir</a:t>
            </a:r>
            <a:r>
              <a:rPr lang="en-ZA" dirty="0" smtClean="0"/>
              <a:t>, C., et al. (2014). RDM services in academic research libraries and perceptions of librarians. </a:t>
            </a:r>
            <a:r>
              <a:rPr lang="en-ZA" i="1" dirty="0" smtClean="0"/>
              <a:t>Library &amp; Information Science Research</a:t>
            </a:r>
            <a:r>
              <a:rPr lang="en-ZA" dirty="0" smtClean="0"/>
              <a:t>, 36: 84-90.</a:t>
            </a:r>
            <a:endParaRPr lang="en-ZA" dirty="0"/>
          </a:p>
        </p:txBody>
      </p:sp>
    </p:spTree>
    <p:extLst>
      <p:ext uri="{BB962C8B-B14F-4D97-AF65-F5344CB8AC3E}">
        <p14:creationId xmlns:p14="http://schemas.microsoft.com/office/powerpoint/2010/main" val="4101607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15_4109default" id="{E728D685-11FC-4812-BA85-57AC6F9C9F40}" vid="{BC4E008B-95FF-4815-904E-143A8EDFC1D4}"/>
    </a:ext>
  </a:extLst>
</a:theme>
</file>

<file path=ppt/theme/theme2.xml><?xml version="1.0" encoding="utf-8"?>
<a:theme xmlns:a="http://schemas.openxmlformats.org/drawingml/2006/main" name="Office Theme">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7087C0F-7449-45C4-B248-63D02665BF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diamond grid presentation (widescreen)</Template>
  <TotalTime>0</TotalTime>
  <Words>631</Words>
  <Application>Microsoft Office PowerPoint</Application>
  <PresentationFormat>Custom</PresentationFormat>
  <Paragraphs>91</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Diamond Grid 16x9</vt:lpstr>
      <vt:lpstr>RDM activities at UWC</vt:lpstr>
      <vt:lpstr>Outline</vt:lpstr>
      <vt:lpstr>Disclosure and UWC context</vt:lpstr>
      <vt:lpstr>Overview of exposure to RDM – becoming psyched!</vt:lpstr>
      <vt:lpstr>What have we done? - 1</vt:lpstr>
      <vt:lpstr>What have we done? - 1</vt:lpstr>
      <vt:lpstr>What have we done? -2</vt:lpstr>
      <vt:lpstr>What have we done? -3</vt:lpstr>
      <vt:lpstr>Challenges</vt:lpstr>
      <vt:lpstr>Questions</vt:lpstr>
      <vt:lpstr>Allison Fullard  afullard@uwc.ac.za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2016-02-16T23:39:53Z</dcterms:created>
  <dcterms:modified xsi:type="dcterms:W3CDTF">2016-02-19T08:16:39Z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TC030310159991</vt:lpwstr>
  </property>
</Properties>
</file>